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14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10606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3"/>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326478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4" name="矩形 3"/>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3"/>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250360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8"/>
          <p:cNvSpPr>
            <a:spLocks noGrp="1"/>
          </p:cNvSpPr>
          <p:nvPr>
            <p:ph type="dt" sz="half" idx="10"/>
          </p:nvPr>
        </p:nvSpPr>
        <p:spPr/>
        <p:txBody>
          <a:bodyPr/>
          <a:lstStyle/>
          <a:p>
            <a:fld id="{BAABC9AC-89AF-497C-A7A9-FA37693421F2}" type="datetimeFigureOut">
              <a:rPr lang="zh-CN" altLang="en-US" smtClean="0"/>
              <a:pPr/>
              <a:t>2022/3/15</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11" name="灯片编号占位符 10"/>
          <p:cNvSpPr>
            <a:spLocks noGrp="1"/>
          </p:cNvSpPr>
          <p:nvPr>
            <p:ph type="sldNum" sz="quarter" idx="12"/>
          </p:nvPr>
        </p:nvSpPr>
        <p:spPr/>
        <p:txBody>
          <a:bodyPr/>
          <a:lstStyle/>
          <a:p>
            <a:fld id="{45524E6D-3684-4453-A8D3-794F5C0B9432}" type="slidenum">
              <a:rPr lang="zh-CN" altLang="en-US" smtClean="0"/>
              <a:pPr/>
              <a:t>‹#›</a:t>
            </a:fld>
            <a:endParaRPr lang="zh-CN" altLang="en-US"/>
          </a:p>
        </p:txBody>
      </p:sp>
      <p:sp>
        <p:nvSpPr>
          <p:cNvPr id="12" name="标题 1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04812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 name="日期占位符 3"/>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184431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6"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8" name="页脚占位符 5"/>
          <p:cNvSpPr>
            <a:spLocks noGrp="1"/>
          </p:cNvSpPr>
          <p:nvPr>
            <p:ph type="ftr" sz="quarter" idx="11"/>
          </p:nvPr>
        </p:nvSpPr>
        <p:spPr/>
        <p:txBody>
          <a:bodyPr/>
          <a:lstStyle>
            <a:lvl1pPr>
              <a:defRPr/>
            </a:lvl1pPr>
          </a:lstStyle>
          <a:p>
            <a:endParaRPr lang="zh-CN" altLang="en-US"/>
          </a:p>
        </p:txBody>
      </p:sp>
      <p:sp>
        <p:nvSpPr>
          <p:cNvPr id="9" name="灯片编号占位符 6"/>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213086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6"/>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10" name="页脚占位符 7"/>
          <p:cNvSpPr>
            <a:spLocks noGrp="1"/>
          </p:cNvSpPr>
          <p:nvPr>
            <p:ph type="ftr" sz="quarter" idx="11"/>
          </p:nvPr>
        </p:nvSpPr>
        <p:spPr/>
        <p:txBody>
          <a:bodyPr/>
          <a:lstStyle>
            <a:lvl1pPr>
              <a:defRPr/>
            </a:lvl1pPr>
          </a:lstStyle>
          <a:p>
            <a:endParaRPr lang="zh-CN" altLang="en-US"/>
          </a:p>
        </p:txBody>
      </p:sp>
      <p:sp>
        <p:nvSpPr>
          <p:cNvPr id="11" name="灯片编号占位符 8"/>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320637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5" name="日期占位符 2"/>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6" name="页脚占位符 3"/>
          <p:cNvSpPr>
            <a:spLocks noGrp="1"/>
          </p:cNvSpPr>
          <p:nvPr>
            <p:ph type="ftr" sz="quarter" idx="11"/>
          </p:nvPr>
        </p:nvSpPr>
        <p:spPr/>
        <p:txBody>
          <a:bodyPr/>
          <a:lstStyle>
            <a:lvl1pPr>
              <a:defRPr/>
            </a:lvl1pPr>
          </a:lstStyle>
          <a:p>
            <a:endParaRPr lang="zh-CN" altLang="en-US"/>
          </a:p>
        </p:txBody>
      </p:sp>
      <p:sp>
        <p:nvSpPr>
          <p:cNvPr id="7" name="灯片编号占位符 4"/>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256500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4" name="日期占位符 1"/>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5" name="页脚占位符 2"/>
          <p:cNvSpPr>
            <a:spLocks noGrp="1"/>
          </p:cNvSpPr>
          <p:nvPr>
            <p:ph type="ftr" sz="quarter" idx="11"/>
          </p:nvPr>
        </p:nvSpPr>
        <p:spPr/>
        <p:txBody>
          <a:bodyPr/>
          <a:lstStyle>
            <a:lvl1pPr>
              <a:defRPr/>
            </a:lvl1pPr>
          </a:lstStyle>
          <a:p>
            <a:endParaRPr lang="zh-CN" altLang="en-US"/>
          </a:p>
        </p:txBody>
      </p:sp>
      <p:sp>
        <p:nvSpPr>
          <p:cNvPr id="6" name="灯片编号占位符 3"/>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402070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6"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7" name="日期占位符 4"/>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8" name="页脚占位符 5"/>
          <p:cNvSpPr>
            <a:spLocks noGrp="1"/>
          </p:cNvSpPr>
          <p:nvPr>
            <p:ph type="ftr" sz="quarter" idx="11"/>
          </p:nvPr>
        </p:nvSpPr>
        <p:spPr/>
        <p:txBody>
          <a:bodyPr/>
          <a:lstStyle>
            <a:lvl1pPr>
              <a:defRPr/>
            </a:lvl1pPr>
          </a:lstStyle>
          <a:p>
            <a:endParaRPr lang="zh-CN" altLang="en-US"/>
          </a:p>
        </p:txBody>
      </p:sp>
      <p:sp>
        <p:nvSpPr>
          <p:cNvPr id="9" name="灯片编号占位符 6"/>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49813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6"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7" name="日期占位符 4"/>
          <p:cNvSpPr>
            <a:spLocks noGrp="1"/>
          </p:cNvSpPr>
          <p:nvPr>
            <p:ph type="dt" sz="half" idx="10"/>
          </p:nvPr>
        </p:nvSpPr>
        <p:spPr/>
        <p:txBody>
          <a:bodyPr/>
          <a:lstStyle>
            <a:lvl1pPr>
              <a:defRPr/>
            </a:lvl1pPr>
          </a:lstStyle>
          <a:p>
            <a:fld id="{BAABC9AC-89AF-497C-A7A9-FA37693421F2}" type="datetimeFigureOut">
              <a:rPr lang="zh-CN" altLang="en-US" smtClean="0"/>
              <a:pPr/>
              <a:t>2022/3/15</a:t>
            </a:fld>
            <a:endParaRPr lang="zh-CN" altLang="en-US"/>
          </a:p>
        </p:txBody>
      </p:sp>
      <p:sp>
        <p:nvSpPr>
          <p:cNvPr id="8" name="页脚占位符 5"/>
          <p:cNvSpPr>
            <a:spLocks noGrp="1"/>
          </p:cNvSpPr>
          <p:nvPr>
            <p:ph type="ftr" sz="quarter" idx="11"/>
          </p:nvPr>
        </p:nvSpPr>
        <p:spPr/>
        <p:txBody>
          <a:bodyPr/>
          <a:lstStyle>
            <a:lvl1pPr>
              <a:defRPr/>
            </a:lvl1pPr>
          </a:lstStyle>
          <a:p>
            <a:endParaRPr lang="zh-CN" altLang="en-US"/>
          </a:p>
        </p:txBody>
      </p:sp>
      <p:sp>
        <p:nvSpPr>
          <p:cNvPr id="9" name="灯片编号占位符 6"/>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val="33232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fld id="{BAABC9AC-89AF-497C-A7A9-FA37693421F2}" type="datetimeFigureOut">
              <a:rPr lang="zh-CN" altLang="en-US" smtClean="0"/>
              <a:pPr/>
              <a:t>2022/3/15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5524E6D-3684-4453-A8D3-794F5C0B9432}" type="slidenum">
              <a:rPr lang="zh-CN" altLang="en-US" smtClean="0"/>
              <a:pPr/>
              <a:t>‹#›</a:t>
            </a:fld>
            <a:endParaRPr lang="zh-CN" altLang="en-US"/>
          </a:p>
        </p:txBody>
      </p:sp>
      <p:pic>
        <p:nvPicPr>
          <p:cNvPr id="1031" name="图片 6"/>
          <p:cNvPicPr>
            <a:picLocks noChangeAspect="1"/>
          </p:cNvPicPr>
          <p:nvPr/>
        </p:nvPicPr>
        <p:blipFill>
          <a:blip r:embed="rId13" cstate="print"/>
          <a:srcRect/>
          <a:stretch>
            <a:fillRect/>
          </a:stretch>
        </p:blipFill>
        <p:spPr bwMode="auto">
          <a:xfrm>
            <a:off x="8153400" y="230188"/>
            <a:ext cx="3346450" cy="752475"/>
          </a:xfrm>
          <a:prstGeom prst="rect">
            <a:avLst/>
          </a:prstGeom>
          <a:noFill/>
          <a:ln w="9525">
            <a:noFill/>
            <a:miter lim="800000"/>
            <a:headEnd/>
            <a:tailEnd/>
          </a:ln>
        </p:spPr>
      </p:pic>
    </p:spTree>
    <p:extLst>
      <p:ext uri="{BB962C8B-B14F-4D97-AF65-F5344CB8AC3E}">
        <p14:creationId xmlns:p14="http://schemas.microsoft.com/office/powerpoint/2010/main" val="823672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B1D071F-D2AB-4606-88C3-69FF5FC5AB6F}"/>
              </a:ext>
            </a:extLst>
          </p:cNvPr>
          <p:cNvPicPr>
            <a:picLocks noChangeAspect="1"/>
          </p:cNvPicPr>
          <p:nvPr/>
        </p:nvPicPr>
        <p:blipFill>
          <a:blip r:embed="rId2"/>
          <a:stretch>
            <a:fillRect/>
          </a:stretch>
        </p:blipFill>
        <p:spPr>
          <a:xfrm>
            <a:off x="1194391" y="1392759"/>
            <a:ext cx="9803218" cy="4072481"/>
          </a:xfrm>
          <a:prstGeom prst="rect">
            <a:avLst/>
          </a:prstGeom>
        </p:spPr>
      </p:pic>
      <p:sp>
        <p:nvSpPr>
          <p:cNvPr id="4" name="内容占位符 3">
            <a:extLst>
              <a:ext uri="{FF2B5EF4-FFF2-40B4-BE49-F238E27FC236}">
                <a16:creationId xmlns:a16="http://schemas.microsoft.com/office/drawing/2014/main" id="{F398CC65-60DC-4667-91DF-726CDCD19FC3}"/>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278015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23191"/>
            <a:ext cx="10515600" cy="5253771"/>
          </a:xfrm>
          <a:prstGeom prst="rect">
            <a:avLst/>
          </a:prstGeom>
        </p:spPr>
      </p:pic>
    </p:spTree>
    <p:extLst>
      <p:ext uri="{BB962C8B-B14F-4D97-AF65-F5344CB8AC3E}">
        <p14:creationId xmlns:p14="http://schemas.microsoft.com/office/powerpoint/2010/main" val="193335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31985"/>
            <a:ext cx="10515600" cy="5244978"/>
          </a:xfrm>
          <a:prstGeom prst="rect">
            <a:avLst/>
          </a:prstGeom>
        </p:spPr>
      </p:pic>
    </p:spTree>
    <p:extLst>
      <p:ext uri="{BB962C8B-B14F-4D97-AF65-F5344CB8AC3E}">
        <p14:creationId xmlns:p14="http://schemas.microsoft.com/office/powerpoint/2010/main" val="101893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938498" y="958362"/>
            <a:ext cx="6438095" cy="819048"/>
          </a:xfrm>
          <a:prstGeom prst="rect">
            <a:avLst/>
          </a:prstGeom>
        </p:spPr>
      </p:pic>
      <p:pic>
        <p:nvPicPr>
          <p:cNvPr id="5" name="内容占位符 4"/>
          <p:cNvPicPr>
            <a:picLocks noGrp="1" noChangeAspect="1"/>
          </p:cNvPicPr>
          <p:nvPr>
            <p:ph idx="1"/>
          </p:nvPr>
        </p:nvPicPr>
        <p:blipFill>
          <a:blip r:embed="rId3"/>
          <a:stretch>
            <a:fillRect/>
          </a:stretch>
        </p:blipFill>
        <p:spPr>
          <a:xfrm>
            <a:off x="750277" y="1928925"/>
            <a:ext cx="10515600" cy="4828330"/>
          </a:xfrm>
          <a:prstGeom prst="rect">
            <a:avLst/>
          </a:prstGeom>
        </p:spPr>
      </p:pic>
    </p:spTree>
    <p:extLst>
      <p:ext uri="{BB962C8B-B14F-4D97-AF65-F5344CB8AC3E}">
        <p14:creationId xmlns:p14="http://schemas.microsoft.com/office/powerpoint/2010/main" val="230031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838200" y="1046162"/>
            <a:ext cx="10515600" cy="5811838"/>
          </a:xfrm>
          <a:prstGeom prst="rect">
            <a:avLst/>
          </a:prstGeom>
        </p:spPr>
      </p:pic>
    </p:spTree>
    <p:extLst>
      <p:ext uri="{BB962C8B-B14F-4D97-AF65-F5344CB8AC3E}">
        <p14:creationId xmlns:p14="http://schemas.microsoft.com/office/powerpoint/2010/main" val="65211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1046162"/>
            <a:ext cx="10515600" cy="5811838"/>
          </a:xfrm>
          <a:prstGeom prst="rect">
            <a:avLst/>
          </a:prstGeom>
        </p:spPr>
      </p:pic>
    </p:spTree>
    <p:extLst>
      <p:ext uri="{BB962C8B-B14F-4D97-AF65-F5344CB8AC3E}">
        <p14:creationId xmlns:p14="http://schemas.microsoft.com/office/powerpoint/2010/main" val="419255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371601" y="1573824"/>
            <a:ext cx="9240714" cy="3745522"/>
          </a:xfrm>
          <a:prstGeom prst="rect">
            <a:avLst/>
          </a:prstGeom>
        </p:spPr>
      </p:pic>
    </p:spTree>
    <p:extLst>
      <p:ext uri="{BB962C8B-B14F-4D97-AF65-F5344CB8AC3E}">
        <p14:creationId xmlns:p14="http://schemas.microsoft.com/office/powerpoint/2010/main" val="234869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1027906"/>
            <a:ext cx="10515600" cy="5811838"/>
          </a:xfrm>
          <a:prstGeom prst="rect">
            <a:avLst/>
          </a:prstGeom>
        </p:spPr>
      </p:pic>
    </p:spTree>
    <p:extLst>
      <p:ext uri="{BB962C8B-B14F-4D97-AF65-F5344CB8AC3E}">
        <p14:creationId xmlns:p14="http://schemas.microsoft.com/office/powerpoint/2010/main" val="187604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0248"/>
            <a:ext cx="10583008" cy="5811838"/>
          </a:xfrm>
          <a:prstGeom prst="rect">
            <a:avLst/>
          </a:prstGeom>
        </p:spPr>
      </p:pic>
    </p:spTree>
    <p:extLst>
      <p:ext uri="{BB962C8B-B14F-4D97-AF65-F5344CB8AC3E}">
        <p14:creationId xmlns:p14="http://schemas.microsoft.com/office/powerpoint/2010/main" val="403448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31985"/>
            <a:ext cx="10515600" cy="5547946"/>
          </a:xfrm>
        </p:spPr>
      </p:pic>
    </p:spTree>
    <p:extLst>
      <p:ext uri="{BB962C8B-B14F-4D97-AF65-F5344CB8AC3E}">
        <p14:creationId xmlns:p14="http://schemas.microsoft.com/office/powerpoint/2010/main" val="257097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9041"/>
            <a:ext cx="10515601" cy="5811838"/>
          </a:xfrm>
          <a:prstGeom prst="rect">
            <a:avLst/>
          </a:prstGeom>
        </p:spPr>
      </p:pic>
    </p:spTree>
    <p:extLst>
      <p:ext uri="{BB962C8B-B14F-4D97-AF65-F5344CB8AC3E}">
        <p14:creationId xmlns:p14="http://schemas.microsoft.com/office/powerpoint/2010/main" val="263052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7D485A5-E34D-4AED-B662-C93E0B059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791" y="0"/>
            <a:ext cx="4344418" cy="6858000"/>
          </a:xfrm>
          <a:prstGeom prst="rect">
            <a:avLst/>
          </a:prstGeom>
        </p:spPr>
      </p:pic>
      <p:pic>
        <p:nvPicPr>
          <p:cNvPr id="9" name="图片 8">
            <a:extLst>
              <a:ext uri="{FF2B5EF4-FFF2-40B4-BE49-F238E27FC236}">
                <a16:creationId xmlns:a16="http://schemas.microsoft.com/office/drawing/2014/main" id="{6E9A0DD9-0C8B-41E8-9F0E-3B50A91B9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208" y="0"/>
            <a:ext cx="3923791" cy="6858000"/>
          </a:xfrm>
          <a:prstGeom prst="rect">
            <a:avLst/>
          </a:prstGeom>
        </p:spPr>
      </p:pic>
      <p:pic>
        <p:nvPicPr>
          <p:cNvPr id="4" name="图片 3">
            <a:extLst>
              <a:ext uri="{FF2B5EF4-FFF2-40B4-BE49-F238E27FC236}">
                <a16:creationId xmlns:a16="http://schemas.microsoft.com/office/drawing/2014/main" id="{8F4F1621-98D5-4460-9F12-4A7CE2FDC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3923791" cy="6858000"/>
          </a:xfrm>
          <a:prstGeom prst="rect">
            <a:avLst/>
          </a:prstGeom>
        </p:spPr>
      </p:pic>
      <p:sp>
        <p:nvSpPr>
          <p:cNvPr id="13" name="标题 12">
            <a:extLst>
              <a:ext uri="{FF2B5EF4-FFF2-40B4-BE49-F238E27FC236}">
                <a16:creationId xmlns:a16="http://schemas.microsoft.com/office/drawing/2014/main" id="{6DAF74E6-BB85-4DC6-829B-1EA033E2330B}"/>
              </a:ext>
            </a:extLst>
          </p:cNvPr>
          <p:cNvSpPr>
            <a:spLocks noGrp="1"/>
          </p:cNvSpPr>
          <p:nvPr>
            <p:ph type="ctrTitle"/>
          </p:nvPr>
        </p:nvSpPr>
        <p:spPr/>
        <p:txBody>
          <a:bodyPr/>
          <a:lstStyle/>
          <a:p>
            <a:endParaRPr lang="zh-CN" altLang="en-US"/>
          </a:p>
        </p:txBody>
      </p:sp>
    </p:spTree>
    <p:extLst>
      <p:ext uri="{BB962C8B-B14F-4D97-AF65-F5344CB8AC3E}">
        <p14:creationId xmlns:p14="http://schemas.microsoft.com/office/powerpoint/2010/main" val="3867275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01456"/>
            <a:ext cx="10515600" cy="5811838"/>
          </a:xfrm>
          <a:prstGeom prst="rect">
            <a:avLst/>
          </a:prstGeom>
        </p:spPr>
      </p:pic>
    </p:spTree>
    <p:extLst>
      <p:ext uri="{BB962C8B-B14F-4D97-AF65-F5344CB8AC3E}">
        <p14:creationId xmlns:p14="http://schemas.microsoft.com/office/powerpoint/2010/main" val="12162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45418"/>
            <a:ext cx="10515600" cy="5811838"/>
          </a:xfrm>
          <a:prstGeom prst="rect">
            <a:avLst/>
          </a:prstGeom>
        </p:spPr>
      </p:pic>
    </p:spTree>
    <p:extLst>
      <p:ext uri="{BB962C8B-B14F-4D97-AF65-F5344CB8AC3E}">
        <p14:creationId xmlns:p14="http://schemas.microsoft.com/office/powerpoint/2010/main" val="302296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0248"/>
            <a:ext cx="10515600" cy="5811838"/>
          </a:xfrm>
          <a:prstGeom prst="rect">
            <a:avLst/>
          </a:prstGeom>
        </p:spPr>
      </p:pic>
    </p:spTree>
    <p:extLst>
      <p:ext uri="{BB962C8B-B14F-4D97-AF65-F5344CB8AC3E}">
        <p14:creationId xmlns:p14="http://schemas.microsoft.com/office/powerpoint/2010/main" val="44675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8860" y="1050925"/>
            <a:ext cx="6456485" cy="5622437"/>
          </a:xfrm>
        </p:spPr>
        <p:txBody>
          <a:bodyPr/>
          <a:lstStyle/>
          <a:p>
            <a:r>
              <a:rPr lang="zh-CN" altLang="en-US" dirty="0"/>
              <a:t>英国首相约翰逊</a:t>
            </a:r>
            <a:r>
              <a:rPr lang="en-US" altLang="zh-CN" dirty="0"/>
              <a:t>21</a:t>
            </a:r>
            <a:r>
              <a:rPr lang="zh-CN" altLang="en-US" dirty="0"/>
              <a:t>日宣布，将于本月</a:t>
            </a:r>
            <a:r>
              <a:rPr lang="en-US" altLang="zh-CN" dirty="0"/>
              <a:t>24</a:t>
            </a:r>
            <a:r>
              <a:rPr lang="zh-CN" altLang="en-US" dirty="0"/>
              <a:t>日起从法律意义上解除英格兰地区所有现行新冠限制措施，从</a:t>
            </a:r>
            <a:r>
              <a:rPr lang="en-US" altLang="zh-CN" dirty="0"/>
              <a:t>4</a:t>
            </a:r>
            <a:r>
              <a:rPr lang="zh-CN" altLang="en-US" dirty="0"/>
              <a:t>月</a:t>
            </a:r>
            <a:r>
              <a:rPr lang="en-US" altLang="zh-CN" dirty="0"/>
              <a:t>1</a:t>
            </a:r>
            <a:r>
              <a:rPr lang="zh-CN" altLang="en-US" dirty="0"/>
              <a:t>日起将不再为民众提供免费的新冠病毒检测。但此举招致科学界不少反对声音。</a:t>
            </a: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349" y="1614610"/>
            <a:ext cx="3481070" cy="4351338"/>
          </a:xfrm>
        </p:spPr>
      </p:pic>
    </p:spTree>
    <p:extLst>
      <p:ext uri="{BB962C8B-B14F-4D97-AF65-F5344CB8AC3E}">
        <p14:creationId xmlns:p14="http://schemas.microsoft.com/office/powerpoint/2010/main" val="46068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1301262"/>
            <a:ext cx="10515599" cy="2514600"/>
          </a:xfrm>
          <a:prstGeom prst="rect">
            <a:avLst/>
          </a:prstGeom>
        </p:spPr>
      </p:pic>
      <p:pic>
        <p:nvPicPr>
          <p:cNvPr id="5" name="图片 4"/>
          <p:cNvPicPr>
            <a:picLocks noChangeAspect="1"/>
          </p:cNvPicPr>
          <p:nvPr/>
        </p:nvPicPr>
        <p:blipFill>
          <a:blip r:embed="rId3"/>
          <a:stretch>
            <a:fillRect/>
          </a:stretch>
        </p:blipFill>
        <p:spPr>
          <a:xfrm>
            <a:off x="838200" y="4000499"/>
            <a:ext cx="10515600" cy="2691351"/>
          </a:xfrm>
          <a:prstGeom prst="rect">
            <a:avLst/>
          </a:prstGeom>
        </p:spPr>
      </p:pic>
    </p:spTree>
    <p:extLst>
      <p:ext uri="{BB962C8B-B14F-4D97-AF65-F5344CB8AC3E}">
        <p14:creationId xmlns:p14="http://schemas.microsoft.com/office/powerpoint/2010/main" val="83755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1" y="1027906"/>
            <a:ext cx="10515599" cy="2756143"/>
          </a:xfrm>
          <a:prstGeom prst="rect">
            <a:avLst/>
          </a:prstGeom>
        </p:spPr>
      </p:pic>
      <p:pic>
        <p:nvPicPr>
          <p:cNvPr id="5" name="图片 4"/>
          <p:cNvPicPr>
            <a:picLocks noChangeAspect="1"/>
          </p:cNvPicPr>
          <p:nvPr/>
        </p:nvPicPr>
        <p:blipFill>
          <a:blip r:embed="rId3"/>
          <a:stretch>
            <a:fillRect/>
          </a:stretch>
        </p:blipFill>
        <p:spPr>
          <a:xfrm>
            <a:off x="838200" y="3974122"/>
            <a:ext cx="10515600" cy="2666667"/>
          </a:xfrm>
          <a:prstGeom prst="rect">
            <a:avLst/>
          </a:prstGeom>
        </p:spPr>
      </p:pic>
    </p:spTree>
    <p:extLst>
      <p:ext uri="{BB962C8B-B14F-4D97-AF65-F5344CB8AC3E}">
        <p14:creationId xmlns:p14="http://schemas.microsoft.com/office/powerpoint/2010/main" val="276032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9040"/>
            <a:ext cx="10515599" cy="5811838"/>
          </a:xfrm>
          <a:prstGeom prst="rect">
            <a:avLst/>
          </a:prstGeom>
        </p:spPr>
      </p:pic>
    </p:spTree>
    <p:extLst>
      <p:ext uri="{BB962C8B-B14F-4D97-AF65-F5344CB8AC3E}">
        <p14:creationId xmlns:p14="http://schemas.microsoft.com/office/powerpoint/2010/main" val="171554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19040"/>
            <a:ext cx="10515600" cy="5811838"/>
          </a:xfrm>
        </p:spPr>
      </p:pic>
    </p:spTree>
    <p:extLst>
      <p:ext uri="{BB962C8B-B14F-4D97-AF65-F5344CB8AC3E}">
        <p14:creationId xmlns:p14="http://schemas.microsoft.com/office/powerpoint/2010/main" val="270855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534664" y="915030"/>
            <a:ext cx="10515600" cy="1391119"/>
          </a:xfrm>
          <a:prstGeom prst="rect">
            <a:avLst/>
          </a:prstGeom>
        </p:spPr>
      </p:pic>
      <p:sp>
        <p:nvSpPr>
          <p:cNvPr id="6" name="文本框 5"/>
          <p:cNvSpPr txBox="1"/>
          <p:nvPr/>
        </p:nvSpPr>
        <p:spPr>
          <a:xfrm>
            <a:off x="1057835" y="2427711"/>
            <a:ext cx="9469259" cy="3785652"/>
          </a:xfrm>
          <a:prstGeom prst="rect">
            <a:avLst/>
          </a:prstGeom>
          <a:noFill/>
        </p:spPr>
        <p:txBody>
          <a:bodyPr wrap="none" rtlCol="0">
            <a:spAutoFit/>
          </a:bodyPr>
          <a:lstStyle/>
          <a:p>
            <a:r>
              <a:rPr lang="zh-CN" altLang="en-US" sz="2400" b="1" dirty="0">
                <a:solidFill>
                  <a:srgbClr val="FF0000"/>
                </a:solidFill>
              </a:rPr>
              <a:t>中共十五大报告首次提出“两个一百年”奋斗目标</a:t>
            </a:r>
            <a:r>
              <a:rPr lang="zh-CN" altLang="en-US" dirty="0"/>
              <a:t>： </a:t>
            </a:r>
            <a:endParaRPr lang="en-US" altLang="zh-CN" dirty="0"/>
          </a:p>
          <a:p>
            <a:endParaRPr lang="en-US" altLang="zh-CN" dirty="0"/>
          </a:p>
          <a:p>
            <a:r>
              <a:rPr lang="zh-CN" altLang="en-US" dirty="0">
                <a:solidFill>
                  <a:srgbClr val="FF0000"/>
                </a:solidFill>
              </a:rPr>
              <a:t>在中国共产党成立一百年时</a:t>
            </a:r>
            <a:r>
              <a:rPr lang="zh-CN" altLang="en-US" dirty="0"/>
              <a:t>全面建成小康社会，</a:t>
            </a:r>
            <a:endParaRPr lang="en-US" altLang="zh-CN" dirty="0"/>
          </a:p>
          <a:p>
            <a:r>
              <a:rPr lang="zh-CN" altLang="en-US" dirty="0">
                <a:solidFill>
                  <a:srgbClr val="FF0000"/>
                </a:solidFill>
              </a:rPr>
              <a:t>在新中国成立一百年时</a:t>
            </a:r>
            <a:r>
              <a:rPr lang="zh-CN" altLang="en-US" dirty="0"/>
              <a:t>建成富强民主文明和谐的社会主义现代化国家。</a:t>
            </a:r>
            <a:r>
              <a:rPr lang="zh-CN" altLang="en-US" baseline="30000" dirty="0"/>
              <a:t> </a:t>
            </a:r>
            <a:endParaRPr lang="zh-CN" altLang="en-US" dirty="0"/>
          </a:p>
          <a:p>
            <a:r>
              <a:rPr lang="zh-CN" altLang="en-US" dirty="0"/>
              <a:t>此后，党的十六大、十七大均对两个一百年奋斗目标作了强调和安排。</a:t>
            </a:r>
            <a:endParaRPr lang="en-US" altLang="zh-CN" dirty="0"/>
          </a:p>
          <a:p>
            <a:r>
              <a:rPr lang="en-US" altLang="zh-CN" dirty="0"/>
              <a:t>2012</a:t>
            </a:r>
            <a:r>
              <a:rPr lang="zh-CN" altLang="en-US" dirty="0"/>
              <a:t>年，中共十八大描绘了全面建成小康社会、加快推进社会主义现代化的宏伟蓝图，</a:t>
            </a:r>
            <a:endParaRPr lang="en-US" altLang="zh-CN" dirty="0"/>
          </a:p>
          <a:p>
            <a:r>
              <a:rPr lang="zh-CN" altLang="en-US" dirty="0"/>
              <a:t>向中国人民发出了向实现“两个一百年”奋斗目标进军的时代号召。</a:t>
            </a:r>
            <a:endParaRPr lang="en-US" altLang="zh-CN" dirty="0"/>
          </a:p>
          <a:p>
            <a:r>
              <a:rPr lang="zh-CN" altLang="en-US" dirty="0"/>
              <a:t>“两个一百年”自此成为一个固定关键词，成为全国各族人民共同的奋斗目标。</a:t>
            </a:r>
          </a:p>
          <a:p>
            <a:r>
              <a:rPr lang="zh-CN" altLang="en-US" dirty="0"/>
              <a:t>党的十九大报告清晰擘画全面建成社会主义现代化强国的时间表、路线图。</a:t>
            </a:r>
            <a:endParaRPr lang="en-US" altLang="zh-CN" dirty="0"/>
          </a:p>
          <a:p>
            <a:r>
              <a:rPr lang="zh-CN" altLang="en-US" dirty="0"/>
              <a:t>在</a:t>
            </a:r>
            <a:r>
              <a:rPr lang="en-US" altLang="zh-CN" dirty="0"/>
              <a:t>2020</a:t>
            </a:r>
            <a:r>
              <a:rPr lang="zh-CN" altLang="en-US" dirty="0"/>
              <a:t>年全面建成小康社会、实现第一个百年奋斗目标的基础上，再奋斗</a:t>
            </a:r>
            <a:r>
              <a:rPr lang="en-US" altLang="zh-CN" dirty="0"/>
              <a:t>15</a:t>
            </a:r>
            <a:r>
              <a:rPr lang="zh-CN" altLang="en-US" dirty="0"/>
              <a:t>年，</a:t>
            </a:r>
            <a:endParaRPr lang="en-US" altLang="zh-CN" dirty="0"/>
          </a:p>
          <a:p>
            <a:r>
              <a:rPr lang="zh-CN" altLang="en-US" dirty="0"/>
              <a:t>在</a:t>
            </a:r>
            <a:r>
              <a:rPr lang="en-US" altLang="zh-CN" dirty="0"/>
              <a:t>2035</a:t>
            </a:r>
            <a:r>
              <a:rPr lang="zh-CN" altLang="en-US" dirty="0"/>
              <a:t>年基本实现社会主义现代化。从</a:t>
            </a:r>
            <a:r>
              <a:rPr lang="en-US" altLang="zh-CN" dirty="0"/>
              <a:t>2035</a:t>
            </a:r>
            <a:r>
              <a:rPr lang="zh-CN" altLang="en-US" dirty="0"/>
              <a:t>年到本世纪中叶，在基本实现现代化的基础上，</a:t>
            </a:r>
            <a:endParaRPr lang="en-US" altLang="zh-CN" dirty="0"/>
          </a:p>
          <a:p>
            <a:r>
              <a:rPr lang="zh-CN" altLang="en-US" dirty="0"/>
              <a:t>再奋斗</a:t>
            </a:r>
            <a:r>
              <a:rPr lang="en-US" altLang="zh-CN" dirty="0"/>
              <a:t>15</a:t>
            </a:r>
            <a:r>
              <a:rPr lang="zh-CN" altLang="en-US" dirty="0"/>
              <a:t>年，把我国建成富强民主文明和谐美丽的社会主义现代化强国。</a:t>
            </a:r>
          </a:p>
          <a:p>
            <a:endParaRPr lang="zh-CN" altLang="en-US" dirty="0"/>
          </a:p>
        </p:txBody>
      </p:sp>
    </p:spTree>
    <p:extLst>
      <p:ext uri="{BB962C8B-B14F-4D97-AF65-F5344CB8AC3E}">
        <p14:creationId xmlns:p14="http://schemas.microsoft.com/office/powerpoint/2010/main" val="3658624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36625"/>
            <a:ext cx="10515600" cy="5811838"/>
          </a:xfrm>
          <a:prstGeom prst="rect">
            <a:avLst/>
          </a:prstGeom>
        </p:spPr>
      </p:pic>
    </p:spTree>
    <p:extLst>
      <p:ext uri="{BB962C8B-B14F-4D97-AF65-F5344CB8AC3E}">
        <p14:creationId xmlns:p14="http://schemas.microsoft.com/office/powerpoint/2010/main" val="290843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777" y="905608"/>
            <a:ext cx="10944446" cy="5758961"/>
          </a:xfrm>
        </p:spPr>
      </p:pic>
    </p:spTree>
    <p:extLst>
      <p:ext uri="{BB962C8B-B14F-4D97-AF65-F5344CB8AC3E}">
        <p14:creationId xmlns:p14="http://schemas.microsoft.com/office/powerpoint/2010/main" val="348976423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6" name="内容占位符 5"/>
          <p:cNvPicPr>
            <a:picLocks noGrp="1" noChangeAspect="1"/>
          </p:cNvPicPr>
          <p:nvPr>
            <p:ph idx="1"/>
          </p:nvPr>
        </p:nvPicPr>
        <p:blipFill>
          <a:blip r:embed="rId2"/>
          <a:stretch>
            <a:fillRect/>
          </a:stretch>
        </p:blipFill>
        <p:spPr>
          <a:xfrm>
            <a:off x="838200" y="945417"/>
            <a:ext cx="10515600" cy="5543306"/>
          </a:xfrm>
          <a:prstGeom prst="rect">
            <a:avLst/>
          </a:prstGeom>
        </p:spPr>
      </p:pic>
    </p:spTree>
    <p:extLst>
      <p:ext uri="{BB962C8B-B14F-4D97-AF65-F5344CB8AC3E}">
        <p14:creationId xmlns:p14="http://schemas.microsoft.com/office/powerpoint/2010/main" val="4099843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75947"/>
            <a:ext cx="10515600" cy="5201016"/>
          </a:xfrm>
          <a:prstGeom prst="rect">
            <a:avLst/>
          </a:prstGeom>
        </p:spPr>
      </p:pic>
    </p:spTree>
    <p:extLst>
      <p:ext uri="{BB962C8B-B14F-4D97-AF65-F5344CB8AC3E}">
        <p14:creationId xmlns:p14="http://schemas.microsoft.com/office/powerpoint/2010/main" val="203668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dirty="0"/>
          </a:p>
        </p:txBody>
      </p:sp>
      <p:sp>
        <p:nvSpPr>
          <p:cNvPr id="3" name="内容占位符 2"/>
          <p:cNvSpPr>
            <a:spLocks noGrp="1"/>
          </p:cNvSpPr>
          <p:nvPr>
            <p:ph idx="1"/>
          </p:nvPr>
        </p:nvSpPr>
        <p:spPr>
          <a:xfrm>
            <a:off x="838199" y="4967655"/>
            <a:ext cx="10515600" cy="2273178"/>
          </a:xfrm>
        </p:spPr>
        <p:txBody>
          <a:bodyPr/>
          <a:lstStyle/>
          <a:p>
            <a:r>
              <a:rPr lang="zh-CN" altLang="en-US" dirty="0"/>
              <a:t>中国共产党第十九届中央委员会第六次全体会议认为，党的二十大是我们党进入全面建设社会主义现代化国家、向第二个百年奋斗目标进军新征程的重要时刻召开的一次十分重要的代表大会，是党和国家政治生活中的一件大事。</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810" y="910248"/>
            <a:ext cx="9170377" cy="3772535"/>
          </a:xfrm>
          <a:prstGeom prst="rect">
            <a:avLst/>
          </a:prstGeom>
        </p:spPr>
      </p:pic>
    </p:spTree>
    <p:extLst>
      <p:ext uri="{BB962C8B-B14F-4D97-AF65-F5344CB8AC3E}">
        <p14:creationId xmlns:p14="http://schemas.microsoft.com/office/powerpoint/2010/main" val="377844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838200" y="910248"/>
            <a:ext cx="10515600" cy="5811838"/>
          </a:xfrm>
          <a:prstGeom prst="rect">
            <a:avLst/>
          </a:prstGeom>
        </p:spPr>
      </p:pic>
    </p:spTree>
    <p:extLst>
      <p:ext uri="{BB962C8B-B14F-4D97-AF65-F5344CB8AC3E}">
        <p14:creationId xmlns:p14="http://schemas.microsoft.com/office/powerpoint/2010/main" val="3974739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01456"/>
            <a:ext cx="10515600" cy="5811838"/>
          </a:xfrm>
          <a:prstGeom prst="rect">
            <a:avLst/>
          </a:prstGeom>
        </p:spPr>
      </p:pic>
    </p:spTree>
    <p:extLst>
      <p:ext uri="{BB962C8B-B14F-4D97-AF65-F5344CB8AC3E}">
        <p14:creationId xmlns:p14="http://schemas.microsoft.com/office/powerpoint/2010/main" val="1007675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1" y="901456"/>
            <a:ext cx="10515599" cy="5811838"/>
          </a:xfrm>
          <a:prstGeom prst="rect">
            <a:avLst/>
          </a:prstGeom>
        </p:spPr>
      </p:pic>
    </p:spTree>
    <p:extLst>
      <p:ext uri="{BB962C8B-B14F-4D97-AF65-F5344CB8AC3E}">
        <p14:creationId xmlns:p14="http://schemas.microsoft.com/office/powerpoint/2010/main" val="4131975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0248"/>
            <a:ext cx="10515600" cy="5811838"/>
          </a:xfrm>
          <a:prstGeom prst="rect">
            <a:avLst/>
          </a:prstGeom>
        </p:spPr>
      </p:pic>
    </p:spTree>
    <p:extLst>
      <p:ext uri="{BB962C8B-B14F-4D97-AF65-F5344CB8AC3E}">
        <p14:creationId xmlns:p14="http://schemas.microsoft.com/office/powerpoint/2010/main" val="2375258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892664"/>
            <a:ext cx="10515600" cy="5811838"/>
          </a:xfrm>
          <a:prstGeom prst="rect">
            <a:avLst/>
          </a:prstGeom>
        </p:spPr>
      </p:pic>
    </p:spTree>
    <p:extLst>
      <p:ext uri="{BB962C8B-B14F-4D97-AF65-F5344CB8AC3E}">
        <p14:creationId xmlns:p14="http://schemas.microsoft.com/office/powerpoint/2010/main" val="2106032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0248"/>
            <a:ext cx="10515600" cy="5811838"/>
          </a:xfrm>
          <a:prstGeom prst="rect">
            <a:avLst/>
          </a:prstGeom>
        </p:spPr>
      </p:pic>
    </p:spTree>
    <p:extLst>
      <p:ext uri="{BB962C8B-B14F-4D97-AF65-F5344CB8AC3E}">
        <p14:creationId xmlns:p14="http://schemas.microsoft.com/office/powerpoint/2010/main" val="3975140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1" y="892664"/>
            <a:ext cx="10515599" cy="5811838"/>
          </a:xfrm>
          <a:prstGeom prst="rect">
            <a:avLst/>
          </a:prstGeom>
        </p:spPr>
      </p:pic>
    </p:spTree>
    <p:extLst>
      <p:ext uri="{BB962C8B-B14F-4D97-AF65-F5344CB8AC3E}">
        <p14:creationId xmlns:p14="http://schemas.microsoft.com/office/powerpoint/2010/main" val="192714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975" y="923193"/>
            <a:ext cx="11108049" cy="5767754"/>
          </a:xfrm>
        </p:spPr>
      </p:pic>
    </p:spTree>
    <p:extLst>
      <p:ext uri="{BB962C8B-B14F-4D97-AF65-F5344CB8AC3E}">
        <p14:creationId xmlns:p14="http://schemas.microsoft.com/office/powerpoint/2010/main" val="1773739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54210"/>
            <a:ext cx="10515600" cy="5811838"/>
          </a:xfrm>
        </p:spPr>
      </p:pic>
    </p:spTree>
    <p:extLst>
      <p:ext uri="{BB962C8B-B14F-4D97-AF65-F5344CB8AC3E}">
        <p14:creationId xmlns:p14="http://schemas.microsoft.com/office/powerpoint/2010/main" val="363944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798" y="914400"/>
            <a:ext cx="10590002" cy="5750169"/>
          </a:xfrm>
        </p:spPr>
      </p:pic>
    </p:spTree>
    <p:extLst>
      <p:ext uri="{BB962C8B-B14F-4D97-AF65-F5344CB8AC3E}">
        <p14:creationId xmlns:p14="http://schemas.microsoft.com/office/powerpoint/2010/main" val="293569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96814"/>
            <a:ext cx="10515600" cy="5767755"/>
          </a:xfrm>
        </p:spPr>
        <p:txBody>
          <a:bodyPr>
            <a:normAutofit/>
          </a:bodyPr>
          <a:lstStyle/>
          <a:p>
            <a:r>
              <a:rPr lang="zh-CN" altLang="en-US" sz="2000" dirty="0"/>
              <a:t>第</a:t>
            </a:r>
            <a:r>
              <a:rPr lang="en-US" altLang="zh-CN" sz="2000" dirty="0"/>
              <a:t>24</a:t>
            </a:r>
            <a:r>
              <a:rPr lang="zh-CN" altLang="en-US" sz="2000" dirty="0"/>
              <a:t>届冬季奥林匹克运动会（</a:t>
            </a:r>
            <a:r>
              <a:rPr lang="en-US" altLang="zh-CN" sz="2000" dirty="0"/>
              <a:t>XXIV Olympic Winter Games</a:t>
            </a:r>
            <a:r>
              <a:rPr lang="zh-CN" altLang="en-US" sz="2000" dirty="0"/>
              <a:t>），即</a:t>
            </a:r>
            <a:r>
              <a:rPr lang="en-US" altLang="zh-CN" sz="2000" dirty="0"/>
              <a:t>2022</a:t>
            </a:r>
            <a:r>
              <a:rPr lang="zh-CN" altLang="en-US" sz="2000" dirty="0"/>
              <a:t>年北京冬季奥运会，是由中国举办的国际性奥林匹克赛事，于</a:t>
            </a:r>
            <a:r>
              <a:rPr lang="en-US" altLang="zh-CN" sz="2000" dirty="0"/>
              <a:t>2022</a:t>
            </a:r>
            <a:r>
              <a:rPr lang="zh-CN" altLang="en-US" sz="2000" dirty="0"/>
              <a:t>年</a:t>
            </a:r>
            <a:r>
              <a:rPr lang="en-US" altLang="zh-CN" sz="2000" dirty="0"/>
              <a:t>2</a:t>
            </a:r>
            <a:r>
              <a:rPr lang="zh-CN" altLang="en-US" sz="2000" dirty="0"/>
              <a:t>月</a:t>
            </a:r>
            <a:r>
              <a:rPr lang="en-US" altLang="zh-CN" sz="2000" dirty="0"/>
              <a:t>4</a:t>
            </a:r>
            <a:r>
              <a:rPr lang="zh-CN" altLang="en-US" sz="2000" dirty="0"/>
              <a:t>日开幕，</a:t>
            </a:r>
            <a:r>
              <a:rPr lang="en-US" altLang="zh-CN" sz="2000" dirty="0"/>
              <a:t>2</a:t>
            </a:r>
            <a:r>
              <a:rPr lang="zh-CN" altLang="en-US" sz="2000" dirty="0"/>
              <a:t>月</a:t>
            </a:r>
            <a:r>
              <a:rPr lang="en-US" altLang="zh-CN" sz="2000" dirty="0"/>
              <a:t>20</a:t>
            </a:r>
            <a:r>
              <a:rPr lang="zh-CN" altLang="en-US" sz="2000" dirty="0"/>
              <a:t>日闭幕。</a:t>
            </a:r>
            <a:endParaRPr lang="en-US" altLang="zh-CN" sz="2000" dirty="0"/>
          </a:p>
          <a:p>
            <a:r>
              <a:rPr lang="en-US" altLang="zh-CN" sz="2000" dirty="0"/>
              <a:t>2022</a:t>
            </a:r>
            <a:r>
              <a:rPr lang="zh-CN" altLang="en-US" sz="2000" dirty="0"/>
              <a:t>年北京冬季奥运会共设</a:t>
            </a:r>
            <a:r>
              <a:rPr lang="en-US" altLang="zh-CN" sz="2000" dirty="0"/>
              <a:t>7</a:t>
            </a:r>
            <a:r>
              <a:rPr lang="zh-CN" altLang="en-US" sz="2000" dirty="0"/>
              <a:t>个大项，</a:t>
            </a:r>
            <a:r>
              <a:rPr lang="en-US" altLang="zh-CN" sz="2000" dirty="0"/>
              <a:t>15</a:t>
            </a:r>
            <a:r>
              <a:rPr lang="zh-CN" altLang="en-US" sz="2000" dirty="0"/>
              <a:t>个分项，</a:t>
            </a:r>
            <a:r>
              <a:rPr lang="en-US" altLang="zh-CN" sz="2000" dirty="0"/>
              <a:t>109</a:t>
            </a:r>
            <a:r>
              <a:rPr lang="zh-CN" altLang="en-US" sz="2000" dirty="0"/>
              <a:t>个小项。北京赛区承办所有的冰上项目，延庆赛区承办雪车、雪橇及高山滑雪项目，张家口赛区承办除雪车、雪橇及高山滑雪之外的所有雪上项目。</a:t>
            </a:r>
            <a:r>
              <a:rPr lang="zh-CN" altLang="en-US" sz="2000" baseline="30000" dirty="0"/>
              <a:t> </a:t>
            </a:r>
            <a:r>
              <a:rPr lang="zh-CN" altLang="en-US" sz="2000" dirty="0"/>
              <a:t> </a:t>
            </a:r>
          </a:p>
          <a:p>
            <a:r>
              <a:rPr lang="en-US" altLang="zh-CN" sz="2000" dirty="0"/>
              <a:t>2021</a:t>
            </a:r>
            <a:r>
              <a:rPr lang="zh-CN" altLang="en-US" sz="2000" dirty="0"/>
              <a:t>年</a:t>
            </a:r>
            <a:r>
              <a:rPr lang="en-US" altLang="zh-CN" sz="2000" dirty="0"/>
              <a:t>9</a:t>
            </a:r>
            <a:r>
              <a:rPr lang="zh-CN" altLang="en-US" sz="2000" dirty="0"/>
              <a:t>月</a:t>
            </a:r>
            <a:r>
              <a:rPr lang="en-US" altLang="zh-CN" sz="2000" dirty="0"/>
              <a:t>17</a:t>
            </a:r>
            <a:r>
              <a:rPr lang="zh-CN" altLang="en-US" sz="2000" dirty="0"/>
              <a:t>日，北京冬奥会、冬残奥会发布主题口号</a:t>
            </a:r>
            <a:r>
              <a:rPr lang="en-US" altLang="zh-CN" sz="2000" dirty="0"/>
              <a:t>——“</a:t>
            </a:r>
            <a:r>
              <a:rPr lang="zh-CN" altLang="en-US" sz="2000" dirty="0"/>
              <a:t>一起向未来”</a:t>
            </a:r>
            <a:r>
              <a:rPr lang="zh-CN" altLang="en-US" sz="2000" baseline="30000" dirty="0"/>
              <a:t> </a:t>
            </a:r>
            <a:r>
              <a:rPr lang="zh-CN" altLang="en-US" sz="2000" dirty="0"/>
              <a:t>。</a:t>
            </a:r>
            <a:r>
              <a:rPr lang="en-US" altLang="zh-CN" sz="2000" dirty="0"/>
              <a:t>10</a:t>
            </a:r>
            <a:r>
              <a:rPr lang="zh-CN" altLang="en-US" sz="2000" dirty="0"/>
              <a:t>月</a:t>
            </a:r>
            <a:r>
              <a:rPr lang="en-US" altLang="zh-CN" sz="2000" dirty="0"/>
              <a:t>18</a:t>
            </a:r>
            <a:r>
              <a:rPr lang="zh-CN" altLang="en-US" sz="2000" dirty="0"/>
              <a:t>日，北京冬奥会火种在希腊成功点燃</a:t>
            </a:r>
            <a:r>
              <a:rPr lang="zh-CN" altLang="en-US" sz="2000" baseline="30000" dirty="0"/>
              <a:t> </a:t>
            </a:r>
            <a:r>
              <a:rPr lang="zh-CN" altLang="en-US" sz="2000" dirty="0"/>
              <a:t>。</a:t>
            </a:r>
            <a:r>
              <a:rPr lang="en-US" altLang="zh-CN" sz="2000" dirty="0"/>
              <a:t>10</a:t>
            </a:r>
            <a:r>
              <a:rPr lang="zh-CN" altLang="en-US" sz="2000" dirty="0"/>
              <a:t>月</a:t>
            </a:r>
            <a:r>
              <a:rPr lang="en-US" altLang="zh-CN" sz="2000" dirty="0"/>
              <a:t>20</a:t>
            </a:r>
            <a:r>
              <a:rPr lang="zh-CN" altLang="en-US" sz="2000" dirty="0"/>
              <a:t>日，北京冬奥会火种抵达北京。</a:t>
            </a:r>
            <a:r>
              <a:rPr lang="en-US" altLang="zh-CN" sz="2000" dirty="0"/>
              <a:t>11</a:t>
            </a:r>
            <a:r>
              <a:rPr lang="zh-CN" altLang="en-US" sz="2000" dirty="0"/>
              <a:t>月</a:t>
            </a:r>
            <a:r>
              <a:rPr lang="en-US" altLang="zh-CN" sz="2000" dirty="0"/>
              <a:t>15</a:t>
            </a:r>
            <a:r>
              <a:rPr lang="zh-CN" altLang="en-US" sz="2000" dirty="0"/>
              <a:t>日，</a:t>
            </a:r>
            <a:r>
              <a:rPr lang="en-US" altLang="zh-CN" sz="2000" dirty="0"/>
              <a:t>2022</a:t>
            </a:r>
            <a:r>
              <a:rPr lang="zh-CN" altLang="en-US" sz="2000" dirty="0"/>
              <a:t>年冬奥会和冬残奥会主题口号推广歌曲</a:t>
            </a:r>
            <a:r>
              <a:rPr lang="en-US" altLang="zh-CN" sz="2000" dirty="0"/>
              <a:t>《</a:t>
            </a:r>
            <a:r>
              <a:rPr lang="zh-CN" altLang="en-US" sz="2000" dirty="0"/>
              <a:t>一起向未来</a:t>
            </a:r>
            <a:r>
              <a:rPr lang="en-US" altLang="zh-CN" sz="2000" dirty="0"/>
              <a:t>》</a:t>
            </a:r>
            <a:r>
              <a:rPr lang="zh-CN" altLang="en-US" sz="2000" dirty="0"/>
              <a:t>全新</a:t>
            </a:r>
            <a:r>
              <a:rPr lang="en-US" altLang="zh-CN" sz="2000" dirty="0"/>
              <a:t>MV</a:t>
            </a:r>
            <a:r>
              <a:rPr lang="zh-CN" altLang="en-US" sz="2000" dirty="0"/>
              <a:t>在全平台正式上线。</a:t>
            </a:r>
            <a:r>
              <a:rPr lang="en-US" altLang="zh-CN" sz="2000" dirty="0"/>
              <a:t>12</a:t>
            </a:r>
            <a:r>
              <a:rPr lang="zh-CN" altLang="en-US" sz="2000" dirty="0"/>
              <a:t>月</a:t>
            </a:r>
            <a:r>
              <a:rPr lang="en-US" altLang="zh-CN" sz="2000" dirty="0"/>
              <a:t>31</a:t>
            </a:r>
            <a:r>
              <a:rPr lang="zh-CN" altLang="en-US" sz="2000" dirty="0"/>
              <a:t>日晚，北京</a:t>
            </a:r>
            <a:r>
              <a:rPr lang="en-US" altLang="zh-CN" sz="2000" dirty="0"/>
              <a:t>2022</a:t>
            </a:r>
            <a:r>
              <a:rPr lang="zh-CN" altLang="en-US" sz="2000" dirty="0"/>
              <a:t>年冬奥会和冬残奥会颁奖元素正式发布。</a:t>
            </a:r>
            <a:endParaRPr lang="en-US" altLang="zh-CN" sz="2000" dirty="0"/>
          </a:p>
          <a:p>
            <a:r>
              <a:rPr lang="en-US" altLang="zh-CN" sz="2000" dirty="0"/>
              <a:t>2022</a:t>
            </a:r>
            <a:r>
              <a:rPr lang="zh-CN" altLang="en-US" sz="2000" dirty="0"/>
              <a:t>年</a:t>
            </a:r>
            <a:r>
              <a:rPr lang="en-US" altLang="zh-CN" sz="2000" dirty="0"/>
              <a:t>1</a:t>
            </a:r>
            <a:r>
              <a:rPr lang="zh-CN" altLang="en-US" sz="2000" dirty="0"/>
              <a:t>月</a:t>
            </a:r>
            <a:r>
              <a:rPr lang="en-US" altLang="zh-CN" sz="2000" dirty="0"/>
              <a:t>17</a:t>
            </a:r>
            <a:r>
              <a:rPr lang="zh-CN" altLang="en-US" sz="2000" dirty="0"/>
              <a:t>日，北京冬奥组委发布北京冬奥会竞赛日程终版。</a:t>
            </a:r>
            <a:r>
              <a:rPr lang="en-US" altLang="zh-CN" sz="2000" dirty="0"/>
              <a:t>1</a:t>
            </a:r>
            <a:r>
              <a:rPr lang="zh-CN" altLang="en-US" sz="2000" dirty="0"/>
              <a:t>月</a:t>
            </a:r>
            <a:r>
              <a:rPr lang="en-US" altLang="zh-CN" sz="2000" dirty="0"/>
              <a:t>22</a:t>
            </a:r>
            <a:r>
              <a:rPr lang="zh-CN" altLang="en-US" sz="2000" dirty="0"/>
              <a:t>日，国际奥委会主席巴赫抵达北京开始相关活动。</a:t>
            </a:r>
            <a:r>
              <a:rPr lang="en-US" altLang="zh-CN" sz="2000" dirty="0"/>
              <a:t>1</a:t>
            </a:r>
            <a:r>
              <a:rPr lang="zh-CN" altLang="en-US" sz="2000" dirty="0"/>
              <a:t>月</a:t>
            </a:r>
            <a:r>
              <a:rPr lang="en-US" altLang="zh-CN" sz="2000" dirty="0"/>
              <a:t>30</a:t>
            </a:r>
            <a:r>
              <a:rPr lang="zh-CN" altLang="en-US" sz="2000" dirty="0"/>
              <a:t>日，</a:t>
            </a:r>
            <a:r>
              <a:rPr lang="en-US" altLang="zh-CN" sz="2000" dirty="0"/>
              <a:t>2022</a:t>
            </a:r>
            <a:r>
              <a:rPr lang="zh-CN" altLang="en-US" sz="2000" dirty="0"/>
              <a:t>年北京冬奥会中国体育代表团旗手确定，由高亭宇、赵丹担任。</a:t>
            </a:r>
            <a:r>
              <a:rPr lang="en-US" altLang="zh-CN" sz="2000" dirty="0"/>
              <a:t>2</a:t>
            </a:r>
            <a:r>
              <a:rPr lang="zh-CN" altLang="en-US" sz="2000" dirty="0"/>
              <a:t>月</a:t>
            </a:r>
            <a:r>
              <a:rPr lang="en-US" altLang="zh-CN" sz="2000" dirty="0"/>
              <a:t>4</a:t>
            </a:r>
            <a:r>
              <a:rPr lang="zh-CN" altLang="en-US" sz="2000" dirty="0"/>
              <a:t>日晚，第二十四届冬季奥林匹克运动会开幕式在国家体育场举行，中共中央总书记、国家主席、中央军委主席习近平出席开幕式并宣布本届冬奥会开幕。在开幕式上“冰雪五环</a:t>
            </a:r>
            <a:r>
              <a:rPr lang="zh-CN" altLang="en-US" sz="2000" b="1" dirty="0"/>
              <a:t>”</a:t>
            </a:r>
            <a:r>
              <a:rPr lang="zh-CN" altLang="en-US" sz="2000" dirty="0"/>
              <a:t>破冰而出，破冰寓意打破隔阂、互相走近、大家融为一体。</a:t>
            </a:r>
            <a:r>
              <a:rPr lang="zh-CN" altLang="en-US" sz="2000" baseline="30000" dirty="0"/>
              <a:t> </a:t>
            </a:r>
            <a:r>
              <a:rPr lang="en-US" altLang="zh-CN" sz="2000" dirty="0"/>
              <a:t>2</a:t>
            </a:r>
            <a:r>
              <a:rPr lang="zh-CN" altLang="en-US" sz="2000" dirty="0"/>
              <a:t>月</a:t>
            </a:r>
            <a:r>
              <a:rPr lang="en-US" altLang="zh-CN" sz="2000" dirty="0"/>
              <a:t>6</a:t>
            </a:r>
            <a:r>
              <a:rPr lang="zh-CN" altLang="en-US" sz="2000" dirty="0"/>
              <a:t>日，国际奥委会主席托马斯</a:t>
            </a:r>
            <a:r>
              <a:rPr lang="en-US" altLang="zh-CN" sz="2000" dirty="0"/>
              <a:t>·</a:t>
            </a:r>
            <a:r>
              <a:rPr lang="zh-CN" altLang="en-US" sz="2000" dirty="0"/>
              <a:t>巴赫在北京的新闻发布会上表示，北京冬奥会创造了历史，为奥运留下了一套全新的标准，将开启全球冰雪运动新篇章。”</a:t>
            </a:r>
            <a:r>
              <a:rPr lang="zh-CN" altLang="en-US" sz="2000" baseline="30000" dirty="0"/>
              <a:t> </a:t>
            </a:r>
            <a:r>
              <a:rPr lang="en-US" altLang="zh-CN" sz="2000" dirty="0"/>
              <a:t>2</a:t>
            </a:r>
            <a:r>
              <a:rPr lang="zh-CN" altLang="en-US" sz="2000" dirty="0"/>
              <a:t>月</a:t>
            </a:r>
            <a:r>
              <a:rPr lang="en-US" altLang="zh-CN" sz="2000" dirty="0"/>
              <a:t>19</a:t>
            </a:r>
            <a:r>
              <a:rPr lang="zh-CN" altLang="en-US" sz="2000" dirty="0"/>
              <a:t>日，巴赫将奥林匹克奖杯授予中国人民 。</a:t>
            </a:r>
            <a:r>
              <a:rPr lang="en-US" altLang="zh-CN" sz="2000" dirty="0"/>
              <a:t>2</a:t>
            </a:r>
            <a:r>
              <a:rPr lang="zh-CN" altLang="en-US" sz="2000" dirty="0"/>
              <a:t>月</a:t>
            </a:r>
            <a:r>
              <a:rPr lang="en-US" altLang="zh-CN" sz="2000" dirty="0"/>
              <a:t>20</a:t>
            </a:r>
            <a:r>
              <a:rPr lang="zh-CN" altLang="en-US" sz="2000" dirty="0"/>
              <a:t>日，北京冬奥会闭幕。</a:t>
            </a:r>
          </a:p>
          <a:p>
            <a:endParaRPr lang="zh-CN" altLang="en-US" dirty="0"/>
          </a:p>
        </p:txBody>
      </p:sp>
    </p:spTree>
    <p:extLst>
      <p:ext uri="{BB962C8B-B14F-4D97-AF65-F5344CB8AC3E}">
        <p14:creationId xmlns:p14="http://schemas.microsoft.com/office/powerpoint/2010/main" val="301724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96815"/>
            <a:ext cx="10515600" cy="5152354"/>
          </a:xfrm>
        </p:spPr>
      </p:pic>
    </p:spTree>
    <p:extLst>
      <p:ext uri="{BB962C8B-B14F-4D97-AF65-F5344CB8AC3E}">
        <p14:creationId xmlns:p14="http://schemas.microsoft.com/office/powerpoint/2010/main" val="393213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58361"/>
            <a:ext cx="10515600" cy="5218601"/>
          </a:xfrm>
        </p:spPr>
      </p:pic>
    </p:spTree>
    <p:extLst>
      <p:ext uri="{BB962C8B-B14F-4D97-AF65-F5344CB8AC3E}">
        <p14:creationId xmlns:p14="http://schemas.microsoft.com/office/powerpoint/2010/main" val="135898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49569"/>
            <a:ext cx="10515600" cy="5345723"/>
          </a:xfrm>
          <a:prstGeom prst="rect">
            <a:avLst/>
          </a:prstGeom>
        </p:spPr>
      </p:pic>
    </p:spTree>
    <p:extLst>
      <p:ext uri="{BB962C8B-B14F-4D97-AF65-F5344CB8AC3E}">
        <p14:creationId xmlns:p14="http://schemas.microsoft.com/office/powerpoint/2010/main" val="3850821541"/>
      </p:ext>
    </p:extLst>
  </p:cSld>
  <p:clrMapOvr>
    <a:masterClrMapping/>
  </p:clrMapOvr>
</p:sld>
</file>

<file path=ppt/theme/theme1.xml><?xml version="1.0" encoding="utf-8"?>
<a:theme xmlns:a="http://schemas.openxmlformats.org/drawingml/2006/main" name="演示文稿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张虎---语文教学研讨交流" id="{7F7CD122-3218-427E-839D-0C9A3C1C5FCB}" vid="{86249A09-3E9E-49EF-9856-D7B1544A3EFD}"/>
    </a:ext>
  </a:extLst>
</a:theme>
</file>

<file path=docProps/app.xml><?xml version="1.0" encoding="utf-8"?>
<Properties xmlns="http://schemas.openxmlformats.org/officeDocument/2006/extended-properties" xmlns:vt="http://schemas.openxmlformats.org/officeDocument/2006/docPropsVTypes">
  <Template>演示文稿3</Template>
  <TotalTime>181</TotalTime>
  <Words>661</Words>
  <Application>Microsoft Office PowerPoint</Application>
  <PresentationFormat>宽屏</PresentationFormat>
  <Paragraphs>18</Paragraphs>
  <Slides>40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40</vt:i4>
      </vt:variant>
    </vt:vector>
  </HeadingPairs>
  <TitlesOfParts>
    <vt:vector size="44" baseType="lpstr">
      <vt:lpstr>等线</vt:lpstr>
      <vt:lpstr>等线 Light</vt:lpstr>
      <vt:lpstr>Arial</vt:lpstr>
      <vt:lpstr>演示文稿3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英国首相约翰逊21日宣布，将于本月24日起从法律意义上解除英格兰地区所有现行新冠限制措施，从4月1日起将不再为民众提供免费的新冠病毒检测。但此举招致科学界不少反对声音。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河南省理工学校2021-2022学年第二学期 开学第一课</dc:title>
  <dc:creator>Administrator</dc:creator>
  <cp:lastModifiedBy>zz</cp:lastModifiedBy>
  <cp:revision>11</cp:revision>
  <dcterms:created xsi:type="dcterms:W3CDTF">2022-02-22T04:20:14Z</dcterms:created>
  <dcterms:modified xsi:type="dcterms:W3CDTF">2022-03-15T06:41:15Z</dcterms:modified>
</cp:coreProperties>
</file>