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0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10606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326478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4" name="矩形 3"/>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2503606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日期占位符 8"/>
          <p:cNvSpPr>
            <a:spLocks noGrp="1"/>
          </p:cNvSpPr>
          <p:nvPr>
            <p:ph type="dt" sz="half" idx="10"/>
          </p:nvPr>
        </p:nvSpPr>
        <p:spPr/>
        <p:txBody>
          <a:bodyPr/>
          <a:lstStyle/>
          <a:p>
            <a:fld id="{BAABC9AC-89AF-497C-A7A9-FA37693421F2}" type="datetimeFigureOut">
              <a:rPr lang="zh-CN" altLang="en-US" smtClean="0"/>
              <a:pPr/>
              <a:t>2022/2/23</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45524E6D-3684-4453-A8D3-794F5C0B9432}" type="slidenum">
              <a:rPr lang="zh-CN" altLang="en-US" smtClean="0"/>
              <a:pPr/>
              <a:t>‹#›</a:t>
            </a:fld>
            <a:endParaRPr lang="zh-CN" altLang="en-US"/>
          </a:p>
        </p:txBody>
      </p:sp>
      <p:sp>
        <p:nvSpPr>
          <p:cNvPr id="12" name="标题 1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0481221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5"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6" name="日期占位符 3"/>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184431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4"/>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213086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8"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9" name="日期占位符 6"/>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10" name="页脚占位符 7"/>
          <p:cNvSpPr>
            <a:spLocks noGrp="1"/>
          </p:cNvSpPr>
          <p:nvPr>
            <p:ph type="ftr" sz="quarter" idx="11"/>
          </p:nvPr>
        </p:nvSpPr>
        <p:spPr/>
        <p:txBody>
          <a:bodyPr/>
          <a:lstStyle>
            <a:lvl1pPr>
              <a:defRPr/>
            </a:lvl1pPr>
          </a:lstStyle>
          <a:p>
            <a:endParaRPr lang="zh-CN" altLang="en-US"/>
          </a:p>
        </p:txBody>
      </p:sp>
      <p:sp>
        <p:nvSpPr>
          <p:cNvPr id="11" name="灯片编号占位符 8"/>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320637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日期占位符 2"/>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6" name="页脚占位符 3"/>
          <p:cNvSpPr>
            <a:spLocks noGrp="1"/>
          </p:cNvSpPr>
          <p:nvPr>
            <p:ph type="ftr" sz="quarter" idx="11"/>
          </p:nvPr>
        </p:nvSpPr>
        <p:spPr/>
        <p:txBody>
          <a:bodyPr/>
          <a:lstStyle>
            <a:lvl1pPr>
              <a:defRPr/>
            </a:lvl1pPr>
          </a:lstStyle>
          <a:p>
            <a:endParaRPr lang="zh-CN" altLang="en-US"/>
          </a:p>
        </p:txBody>
      </p:sp>
      <p:sp>
        <p:nvSpPr>
          <p:cNvPr id="7" name="灯片编号占位符 4"/>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256500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4" name="日期占位符 1"/>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5" name="页脚占位符 2"/>
          <p:cNvSpPr>
            <a:spLocks noGrp="1"/>
          </p:cNvSpPr>
          <p:nvPr>
            <p:ph type="ftr" sz="quarter" idx="11"/>
          </p:nvPr>
        </p:nvSpPr>
        <p:spPr/>
        <p:txBody>
          <a:bodyPr/>
          <a:lstStyle>
            <a:lvl1pPr>
              <a:defRPr/>
            </a:lvl1pPr>
          </a:lstStyle>
          <a:p>
            <a:endParaRPr lang="zh-CN" altLang="en-US"/>
          </a:p>
        </p:txBody>
      </p:sp>
      <p:sp>
        <p:nvSpPr>
          <p:cNvPr id="6" name="灯片编号占位符 3"/>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4020707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7" name="日期占位符 4"/>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49813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p:nvSpPr>
        <p:spPr>
          <a:xfrm>
            <a:off x="0" y="6391275"/>
            <a:ext cx="12192000" cy="271463"/>
          </a:xfrm>
          <a:prstGeom prst="rect">
            <a:avLst/>
          </a:prstGeom>
          <a:solidFill>
            <a:srgbClr val="C8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6" name="图片 8"/>
          <p:cNvPicPr>
            <a:picLocks noChangeAspect="1"/>
          </p:cNvPicPr>
          <p:nvPr/>
        </p:nvPicPr>
        <p:blipFill>
          <a:blip r:embed="rId2" cstate="print"/>
          <a:srcRect t="48045"/>
          <a:stretch>
            <a:fillRect/>
          </a:stretch>
        </p:blipFill>
        <p:spPr bwMode="auto">
          <a:xfrm>
            <a:off x="752475" y="6418263"/>
            <a:ext cx="1654175" cy="261937"/>
          </a:xfrm>
          <a:prstGeom prst="rect">
            <a:avLst/>
          </a:prstGeom>
          <a:noFill/>
          <a:ln w="9525">
            <a:noFill/>
            <a:miter lim="800000"/>
            <a:headEnd/>
            <a:tailEnd/>
          </a:ln>
        </p:spPr>
      </p:pic>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7" name="日期占位符 4"/>
          <p:cNvSpPr>
            <a:spLocks noGrp="1"/>
          </p:cNvSpPr>
          <p:nvPr>
            <p:ph type="dt" sz="half" idx="10"/>
          </p:nvPr>
        </p:nvSpPr>
        <p:spPr/>
        <p:txBody>
          <a:bodyPr/>
          <a:lstStyle>
            <a:lvl1pPr>
              <a:defRPr/>
            </a:lvl1pPr>
          </a:lstStyle>
          <a:p>
            <a:fld id="{BAABC9AC-89AF-497C-A7A9-FA37693421F2}" type="datetimeFigureOut">
              <a:rPr lang="zh-CN" altLang="en-US" smtClean="0"/>
              <a:pPr/>
              <a:t>2022/2/23</a:t>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a:lvl1pPr>
          </a:lstStyle>
          <a:p>
            <a:fld id="{45524E6D-3684-4453-A8D3-794F5C0B9432}" type="slidenum">
              <a:rPr lang="zh-CN" altLang="en-US" smtClean="0"/>
              <a:pPr/>
              <a:t>‹#›</a:t>
            </a:fld>
            <a:endParaRPr lang="zh-CN" altLang="en-US"/>
          </a:p>
        </p:txBody>
      </p:sp>
    </p:spTree>
    <p:extLst>
      <p:ext uri="{BB962C8B-B14F-4D97-AF65-F5344CB8AC3E}">
        <p14:creationId xmlns:p14="http://schemas.microsoft.com/office/powerpoint/2010/main" xmlns="" val="33232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fld id="{BAABC9AC-89AF-497C-A7A9-FA37693421F2}" type="datetimeFigureOut">
              <a:rPr lang="zh-CN" altLang="en-US" smtClean="0"/>
              <a:pPr/>
              <a:t>2022/2/23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5524E6D-3684-4453-A8D3-794F5C0B9432}" type="slidenum">
              <a:rPr lang="zh-CN" altLang="en-US" smtClean="0"/>
              <a:pPr/>
              <a:t>‹#›</a:t>
            </a:fld>
            <a:endParaRPr lang="zh-CN" altLang="en-US"/>
          </a:p>
        </p:txBody>
      </p:sp>
      <p:pic>
        <p:nvPicPr>
          <p:cNvPr id="1031" name="图片 6"/>
          <p:cNvPicPr>
            <a:picLocks noChangeAspect="1"/>
          </p:cNvPicPr>
          <p:nvPr/>
        </p:nvPicPr>
        <p:blipFill>
          <a:blip r:embed="rId13" cstate="print"/>
          <a:srcRect/>
          <a:stretch>
            <a:fillRect/>
          </a:stretch>
        </p:blipFill>
        <p:spPr bwMode="auto">
          <a:xfrm>
            <a:off x="8153400" y="230188"/>
            <a:ext cx="3346450" cy="752475"/>
          </a:xfrm>
          <a:prstGeom prst="rect">
            <a:avLst/>
          </a:prstGeom>
          <a:noFill/>
          <a:ln w="9525">
            <a:noFill/>
            <a:miter lim="800000"/>
            <a:headEnd/>
            <a:tailEnd/>
          </a:ln>
        </p:spPr>
      </p:pic>
    </p:spTree>
    <p:extLst>
      <p:ext uri="{BB962C8B-B14F-4D97-AF65-F5344CB8AC3E}">
        <p14:creationId xmlns:p14="http://schemas.microsoft.com/office/powerpoint/2010/main" xmlns="" val="823672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eaLnBrk="1" fontAlgn="base" hangingPunct="1">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Office_PowerPoint_____1.pptx"/><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a:hlinkClick r:id="" action="ppaction://ole?verb=0"/>
          </p:cNvPr>
          <p:cNvGraphicFramePr>
            <a:graphicFrameLocks noChangeAspect="1"/>
          </p:cNvGraphicFramePr>
          <p:nvPr>
            <p:extLst>
              <p:ext uri="{D42A27DB-BD31-4B8C-83A1-F6EECF244321}">
                <p14:modId xmlns:p14="http://schemas.microsoft.com/office/powerpoint/2010/main" xmlns="" val="1066218895"/>
              </p:ext>
            </p:extLst>
          </p:nvPr>
        </p:nvGraphicFramePr>
        <p:xfrm>
          <a:off x="1" y="0"/>
          <a:ext cx="12192000" cy="6858000"/>
        </p:xfrm>
        <a:graphic>
          <a:graphicData uri="http://schemas.openxmlformats.org/presentationml/2006/ole">
            <p:oleObj spid="_x0000_s1030" name="Presentation" r:id="rId3" imgW="6094361" imgH="3427618" progId="PowerPoint.Show.12">
              <p:embed/>
            </p:oleObj>
          </a:graphicData>
        </a:graphic>
      </p:graphicFrame>
      <p:sp>
        <p:nvSpPr>
          <p:cNvPr id="2" name="标题 1"/>
          <p:cNvSpPr>
            <a:spLocks noGrp="1"/>
          </p:cNvSpPr>
          <p:nvPr>
            <p:ph type="ctrTitle"/>
          </p:nvPr>
        </p:nvSpPr>
        <p:spPr>
          <a:xfrm>
            <a:off x="1524000" y="2599471"/>
            <a:ext cx="9144000" cy="2387600"/>
          </a:xfrm>
        </p:spPr>
        <p:txBody>
          <a:bodyPr>
            <a:noAutofit/>
          </a:bodyPr>
          <a:lstStyle/>
          <a:p>
            <a:r>
              <a:rPr lang="zh-CN" altLang="en-US" b="1" dirty="0" smtClean="0">
                <a:solidFill>
                  <a:srgbClr val="FF0000"/>
                </a:solidFill>
              </a:rPr>
              <a:t>河南省理工学校</a:t>
            </a:r>
            <a:r>
              <a:rPr lang="en-US" altLang="zh-CN" b="1" dirty="0" smtClean="0">
                <a:solidFill>
                  <a:srgbClr val="FF0000"/>
                </a:solidFill>
              </a:rPr>
              <a:t>2021-2022</a:t>
            </a:r>
            <a:r>
              <a:rPr lang="zh-CN" altLang="en-US" b="1" dirty="0" smtClean="0">
                <a:solidFill>
                  <a:srgbClr val="FF0000"/>
                </a:solidFill>
              </a:rPr>
              <a:t>学年第二学期</a:t>
            </a:r>
            <a:r>
              <a:rPr lang="en-US" altLang="zh-CN" b="1" dirty="0" smtClean="0">
                <a:solidFill>
                  <a:srgbClr val="FF0000"/>
                </a:solidFill>
              </a:rPr>
              <a:t/>
            </a:r>
            <a:br>
              <a:rPr lang="en-US" altLang="zh-CN" b="1" dirty="0" smtClean="0">
                <a:solidFill>
                  <a:srgbClr val="FF0000"/>
                </a:solidFill>
              </a:rPr>
            </a:br>
            <a:r>
              <a:rPr lang="en-US" altLang="zh-CN" b="1" dirty="0" smtClean="0">
                <a:solidFill>
                  <a:srgbClr val="FF0000"/>
                </a:solidFill>
              </a:rPr>
              <a:t/>
            </a:r>
            <a:br>
              <a:rPr lang="en-US" altLang="zh-CN" b="1" dirty="0" smtClean="0">
                <a:solidFill>
                  <a:srgbClr val="FF0000"/>
                </a:solidFill>
              </a:rPr>
            </a:br>
            <a:r>
              <a:rPr lang="zh-CN" altLang="en-US" b="1" dirty="0" smtClean="0">
                <a:solidFill>
                  <a:srgbClr val="FF0000"/>
                </a:solidFill>
              </a:rPr>
              <a:t>开学</a:t>
            </a:r>
            <a:r>
              <a:rPr lang="zh-CN" altLang="en-US" b="1" dirty="0">
                <a:solidFill>
                  <a:srgbClr val="FF0000"/>
                </a:solidFill>
              </a:rPr>
              <a:t>第一课</a:t>
            </a:r>
          </a:p>
        </p:txBody>
      </p:sp>
    </p:spTree>
    <p:extLst>
      <p:ext uri="{BB962C8B-B14F-4D97-AF65-F5344CB8AC3E}">
        <p14:creationId xmlns:p14="http://schemas.microsoft.com/office/powerpoint/2010/main" xmlns="" val="3867275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31985"/>
            <a:ext cx="10515600" cy="5244978"/>
          </a:xfrm>
          <a:prstGeom prst="rect">
            <a:avLst/>
          </a:prstGeom>
        </p:spPr>
      </p:pic>
    </p:spTree>
    <p:extLst>
      <p:ext uri="{BB962C8B-B14F-4D97-AF65-F5344CB8AC3E}">
        <p14:creationId xmlns:p14="http://schemas.microsoft.com/office/powerpoint/2010/main" xmlns="" val="1018939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938498" y="958362"/>
            <a:ext cx="6438095" cy="819048"/>
          </a:xfrm>
          <a:prstGeom prst="rect">
            <a:avLst/>
          </a:prstGeom>
        </p:spPr>
      </p:pic>
      <p:pic>
        <p:nvPicPr>
          <p:cNvPr id="5" name="内容占位符 4"/>
          <p:cNvPicPr>
            <a:picLocks noGrp="1" noChangeAspect="1"/>
          </p:cNvPicPr>
          <p:nvPr>
            <p:ph idx="1"/>
          </p:nvPr>
        </p:nvPicPr>
        <p:blipFill>
          <a:blip r:embed="rId3"/>
          <a:stretch>
            <a:fillRect/>
          </a:stretch>
        </p:blipFill>
        <p:spPr>
          <a:xfrm>
            <a:off x="750277" y="1928925"/>
            <a:ext cx="10515600" cy="4828330"/>
          </a:xfrm>
          <a:prstGeom prst="rect">
            <a:avLst/>
          </a:prstGeom>
        </p:spPr>
      </p:pic>
    </p:spTree>
    <p:extLst>
      <p:ext uri="{BB962C8B-B14F-4D97-AF65-F5344CB8AC3E}">
        <p14:creationId xmlns:p14="http://schemas.microsoft.com/office/powerpoint/2010/main" xmlns="" val="230031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838200" y="1046162"/>
            <a:ext cx="10515600" cy="5811838"/>
          </a:xfrm>
          <a:prstGeom prst="rect">
            <a:avLst/>
          </a:prstGeom>
        </p:spPr>
      </p:pic>
    </p:spTree>
    <p:extLst>
      <p:ext uri="{BB962C8B-B14F-4D97-AF65-F5344CB8AC3E}">
        <p14:creationId xmlns:p14="http://schemas.microsoft.com/office/powerpoint/2010/main" xmlns="" val="652114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1046162"/>
            <a:ext cx="10515600" cy="5811838"/>
          </a:xfrm>
          <a:prstGeom prst="rect">
            <a:avLst/>
          </a:prstGeom>
        </p:spPr>
      </p:pic>
    </p:spTree>
    <p:extLst>
      <p:ext uri="{BB962C8B-B14F-4D97-AF65-F5344CB8AC3E}">
        <p14:creationId xmlns:p14="http://schemas.microsoft.com/office/powerpoint/2010/main" xmlns="" val="4192554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371601" y="1573824"/>
            <a:ext cx="9240714" cy="3745522"/>
          </a:xfrm>
          <a:prstGeom prst="rect">
            <a:avLst/>
          </a:prstGeom>
        </p:spPr>
      </p:pic>
    </p:spTree>
    <p:extLst>
      <p:ext uri="{BB962C8B-B14F-4D97-AF65-F5344CB8AC3E}">
        <p14:creationId xmlns:p14="http://schemas.microsoft.com/office/powerpoint/2010/main" xmlns="" val="234869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1027906"/>
            <a:ext cx="10515600" cy="5811838"/>
          </a:xfrm>
          <a:prstGeom prst="rect">
            <a:avLst/>
          </a:prstGeom>
        </p:spPr>
      </p:pic>
    </p:spTree>
    <p:extLst>
      <p:ext uri="{BB962C8B-B14F-4D97-AF65-F5344CB8AC3E}">
        <p14:creationId xmlns:p14="http://schemas.microsoft.com/office/powerpoint/2010/main" xmlns="" val="18760457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83008" cy="5811838"/>
          </a:xfrm>
          <a:prstGeom prst="rect">
            <a:avLst/>
          </a:prstGeom>
        </p:spPr>
      </p:pic>
    </p:spTree>
    <p:extLst>
      <p:ext uri="{BB962C8B-B14F-4D97-AF65-F5344CB8AC3E}">
        <p14:creationId xmlns:p14="http://schemas.microsoft.com/office/powerpoint/2010/main" xmlns="" val="40344881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931985"/>
            <a:ext cx="10515600" cy="5547946"/>
          </a:xfrm>
        </p:spPr>
      </p:pic>
    </p:spTree>
    <p:extLst>
      <p:ext uri="{BB962C8B-B14F-4D97-AF65-F5344CB8AC3E}">
        <p14:creationId xmlns:p14="http://schemas.microsoft.com/office/powerpoint/2010/main" xmlns="" val="2570975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9041"/>
            <a:ext cx="10515601" cy="5811838"/>
          </a:xfrm>
          <a:prstGeom prst="rect">
            <a:avLst/>
          </a:prstGeom>
        </p:spPr>
      </p:pic>
    </p:spTree>
    <p:extLst>
      <p:ext uri="{BB962C8B-B14F-4D97-AF65-F5344CB8AC3E}">
        <p14:creationId xmlns:p14="http://schemas.microsoft.com/office/powerpoint/2010/main" xmlns="" val="2630523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01456"/>
            <a:ext cx="10515600" cy="5811838"/>
          </a:xfrm>
          <a:prstGeom prst="rect">
            <a:avLst/>
          </a:prstGeom>
        </p:spPr>
      </p:pic>
    </p:spTree>
    <p:extLst>
      <p:ext uri="{BB962C8B-B14F-4D97-AF65-F5344CB8AC3E}">
        <p14:creationId xmlns:p14="http://schemas.microsoft.com/office/powerpoint/2010/main" xmlns="" val="121623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23777" y="905608"/>
            <a:ext cx="10944446" cy="5758961"/>
          </a:xfrm>
        </p:spPr>
      </p:pic>
    </p:spTree>
    <p:extLst>
      <p:ext uri="{BB962C8B-B14F-4D97-AF65-F5344CB8AC3E}">
        <p14:creationId xmlns:p14="http://schemas.microsoft.com/office/powerpoint/2010/main" xmlns="" val="3489764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45418"/>
            <a:ext cx="10515600" cy="5811838"/>
          </a:xfrm>
          <a:prstGeom prst="rect">
            <a:avLst/>
          </a:prstGeom>
        </p:spPr>
      </p:pic>
    </p:spTree>
    <p:extLst>
      <p:ext uri="{BB962C8B-B14F-4D97-AF65-F5344CB8AC3E}">
        <p14:creationId xmlns:p14="http://schemas.microsoft.com/office/powerpoint/2010/main" xmlns="" val="3022961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xmlns="" val="446750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8860" y="1050925"/>
            <a:ext cx="6456485" cy="5622437"/>
          </a:xfrm>
        </p:spPr>
        <p:txBody>
          <a:bodyPr/>
          <a:lstStyle/>
          <a:p>
            <a:r>
              <a:rPr lang="zh-CN" altLang="en-US" dirty="0"/>
              <a:t>英国首相约翰逊</a:t>
            </a:r>
            <a:r>
              <a:rPr lang="en-US" altLang="zh-CN" dirty="0"/>
              <a:t>21</a:t>
            </a:r>
            <a:r>
              <a:rPr lang="zh-CN" altLang="en-US" dirty="0"/>
              <a:t>日宣布，将于本月</a:t>
            </a:r>
            <a:r>
              <a:rPr lang="en-US" altLang="zh-CN" dirty="0"/>
              <a:t>24</a:t>
            </a:r>
            <a:r>
              <a:rPr lang="zh-CN" altLang="en-US" dirty="0"/>
              <a:t>日起从法律意义上解除英格兰地区所有现行新冠限制措施，从</a:t>
            </a:r>
            <a:r>
              <a:rPr lang="en-US" altLang="zh-CN" dirty="0"/>
              <a:t>4</a:t>
            </a:r>
            <a:r>
              <a:rPr lang="zh-CN" altLang="en-US" dirty="0"/>
              <a:t>月</a:t>
            </a:r>
            <a:r>
              <a:rPr lang="en-US" altLang="zh-CN" dirty="0"/>
              <a:t>1</a:t>
            </a:r>
            <a:r>
              <a:rPr lang="zh-CN" altLang="en-US" dirty="0"/>
              <a:t>日起将不再为民众提供免费的新冠病毒检测。但此举招致科学界不少反对声音。</a:t>
            </a: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58349" y="1614610"/>
            <a:ext cx="3481070" cy="4351338"/>
          </a:xfrm>
        </p:spPr>
      </p:pic>
    </p:spTree>
    <p:extLst>
      <p:ext uri="{BB962C8B-B14F-4D97-AF65-F5344CB8AC3E}">
        <p14:creationId xmlns:p14="http://schemas.microsoft.com/office/powerpoint/2010/main" xmlns="" val="4606859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1301262"/>
            <a:ext cx="10515599" cy="2514600"/>
          </a:xfrm>
          <a:prstGeom prst="rect">
            <a:avLst/>
          </a:prstGeom>
        </p:spPr>
      </p:pic>
      <p:pic>
        <p:nvPicPr>
          <p:cNvPr id="5" name="图片 4"/>
          <p:cNvPicPr>
            <a:picLocks noChangeAspect="1"/>
          </p:cNvPicPr>
          <p:nvPr/>
        </p:nvPicPr>
        <p:blipFill>
          <a:blip r:embed="rId3"/>
          <a:stretch>
            <a:fillRect/>
          </a:stretch>
        </p:blipFill>
        <p:spPr>
          <a:xfrm>
            <a:off x="838200" y="4000499"/>
            <a:ext cx="10515600" cy="2691351"/>
          </a:xfrm>
          <a:prstGeom prst="rect">
            <a:avLst/>
          </a:prstGeom>
        </p:spPr>
      </p:pic>
    </p:spTree>
    <p:extLst>
      <p:ext uri="{BB962C8B-B14F-4D97-AF65-F5344CB8AC3E}">
        <p14:creationId xmlns:p14="http://schemas.microsoft.com/office/powerpoint/2010/main" xmlns="" val="83755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1" y="1027906"/>
            <a:ext cx="10515599" cy="2756143"/>
          </a:xfrm>
          <a:prstGeom prst="rect">
            <a:avLst/>
          </a:prstGeom>
        </p:spPr>
      </p:pic>
      <p:pic>
        <p:nvPicPr>
          <p:cNvPr id="5" name="图片 4"/>
          <p:cNvPicPr>
            <a:picLocks noChangeAspect="1"/>
          </p:cNvPicPr>
          <p:nvPr/>
        </p:nvPicPr>
        <p:blipFill>
          <a:blip r:embed="rId3"/>
          <a:stretch>
            <a:fillRect/>
          </a:stretch>
        </p:blipFill>
        <p:spPr>
          <a:xfrm>
            <a:off x="838200" y="3974122"/>
            <a:ext cx="10515600" cy="2666667"/>
          </a:xfrm>
          <a:prstGeom prst="rect">
            <a:avLst/>
          </a:prstGeom>
        </p:spPr>
      </p:pic>
    </p:spTree>
    <p:extLst>
      <p:ext uri="{BB962C8B-B14F-4D97-AF65-F5344CB8AC3E}">
        <p14:creationId xmlns:p14="http://schemas.microsoft.com/office/powerpoint/2010/main" xmlns="" val="2760327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9040"/>
            <a:ext cx="10515599" cy="5811838"/>
          </a:xfrm>
          <a:prstGeom prst="rect">
            <a:avLst/>
          </a:prstGeom>
        </p:spPr>
      </p:pic>
    </p:spTree>
    <p:extLst>
      <p:ext uri="{BB962C8B-B14F-4D97-AF65-F5344CB8AC3E}">
        <p14:creationId xmlns:p14="http://schemas.microsoft.com/office/powerpoint/2010/main" xmlns="" val="1715543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919040"/>
            <a:ext cx="10515600" cy="5811838"/>
          </a:xfrm>
        </p:spPr>
      </p:pic>
    </p:spTree>
    <p:extLst>
      <p:ext uri="{BB962C8B-B14F-4D97-AF65-F5344CB8AC3E}">
        <p14:creationId xmlns:p14="http://schemas.microsoft.com/office/powerpoint/2010/main" xmlns="" val="2708559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534664" y="915030"/>
            <a:ext cx="10515600" cy="1391119"/>
          </a:xfrm>
          <a:prstGeom prst="rect">
            <a:avLst/>
          </a:prstGeom>
        </p:spPr>
      </p:pic>
      <p:sp>
        <p:nvSpPr>
          <p:cNvPr id="6" name="文本框 5"/>
          <p:cNvSpPr txBox="1"/>
          <p:nvPr/>
        </p:nvSpPr>
        <p:spPr>
          <a:xfrm>
            <a:off x="1057835" y="2427711"/>
            <a:ext cx="9469259" cy="3785652"/>
          </a:xfrm>
          <a:prstGeom prst="rect">
            <a:avLst/>
          </a:prstGeom>
          <a:noFill/>
        </p:spPr>
        <p:txBody>
          <a:bodyPr wrap="none" rtlCol="0">
            <a:spAutoFit/>
          </a:bodyPr>
          <a:lstStyle/>
          <a:p>
            <a:r>
              <a:rPr lang="zh-CN" altLang="en-US" sz="2400" b="1" dirty="0">
                <a:solidFill>
                  <a:srgbClr val="FF0000"/>
                </a:solidFill>
              </a:rPr>
              <a:t>中共十五大报告首次提出“两个一百年”奋斗目标</a:t>
            </a:r>
            <a:r>
              <a:rPr lang="zh-CN" altLang="en-US" dirty="0"/>
              <a:t>： </a:t>
            </a:r>
            <a:endParaRPr lang="en-US" altLang="zh-CN" dirty="0" smtClean="0"/>
          </a:p>
          <a:p>
            <a:endParaRPr lang="en-US" altLang="zh-CN" dirty="0" smtClean="0"/>
          </a:p>
          <a:p>
            <a:r>
              <a:rPr lang="zh-CN" altLang="en-US" dirty="0" smtClean="0">
                <a:solidFill>
                  <a:srgbClr val="FF0000"/>
                </a:solidFill>
              </a:rPr>
              <a:t>在</a:t>
            </a:r>
            <a:r>
              <a:rPr lang="zh-CN" altLang="en-US" dirty="0">
                <a:solidFill>
                  <a:srgbClr val="FF0000"/>
                </a:solidFill>
              </a:rPr>
              <a:t>中国共产党成立一百年时</a:t>
            </a:r>
            <a:r>
              <a:rPr lang="zh-CN" altLang="en-US" dirty="0"/>
              <a:t>全面建成小康社会</a:t>
            </a:r>
            <a:r>
              <a:rPr lang="zh-CN" altLang="en-US" dirty="0" smtClean="0"/>
              <a:t>，</a:t>
            </a:r>
            <a:endParaRPr lang="en-US" altLang="zh-CN" dirty="0" smtClean="0"/>
          </a:p>
          <a:p>
            <a:r>
              <a:rPr lang="zh-CN" altLang="en-US" dirty="0" smtClean="0">
                <a:solidFill>
                  <a:srgbClr val="FF0000"/>
                </a:solidFill>
              </a:rPr>
              <a:t>在</a:t>
            </a:r>
            <a:r>
              <a:rPr lang="zh-CN" altLang="en-US" dirty="0">
                <a:solidFill>
                  <a:srgbClr val="FF0000"/>
                </a:solidFill>
              </a:rPr>
              <a:t>新中国成立一百年时</a:t>
            </a:r>
            <a:r>
              <a:rPr lang="zh-CN" altLang="en-US" dirty="0"/>
              <a:t>建成富强民主文明和谐的社会主义现代化国家。</a:t>
            </a:r>
            <a:r>
              <a:rPr lang="zh-CN" altLang="en-US" baseline="30000" dirty="0"/>
              <a:t> </a:t>
            </a:r>
            <a:endParaRPr lang="zh-CN" altLang="en-US" dirty="0"/>
          </a:p>
          <a:p>
            <a:r>
              <a:rPr lang="zh-CN" altLang="en-US" dirty="0"/>
              <a:t>此后，党的十六大、十七大均对两个一百年奋斗目标作了强调和安排</a:t>
            </a:r>
            <a:r>
              <a:rPr lang="zh-CN" altLang="en-US" dirty="0" smtClean="0"/>
              <a:t>。</a:t>
            </a:r>
            <a:endParaRPr lang="en-US" altLang="zh-CN" dirty="0" smtClean="0"/>
          </a:p>
          <a:p>
            <a:r>
              <a:rPr lang="en-US" altLang="zh-CN" dirty="0" smtClean="0"/>
              <a:t>2012</a:t>
            </a:r>
            <a:r>
              <a:rPr lang="zh-CN" altLang="en-US" dirty="0"/>
              <a:t>年，中共十八大描绘了全面建成小康社会、加快推进社会主义现代化的宏伟蓝图</a:t>
            </a:r>
            <a:r>
              <a:rPr lang="zh-CN" altLang="en-US" dirty="0" smtClean="0"/>
              <a:t>，</a:t>
            </a:r>
            <a:endParaRPr lang="en-US" altLang="zh-CN" dirty="0" smtClean="0"/>
          </a:p>
          <a:p>
            <a:r>
              <a:rPr lang="zh-CN" altLang="en-US" dirty="0" smtClean="0"/>
              <a:t>向</a:t>
            </a:r>
            <a:r>
              <a:rPr lang="zh-CN" altLang="en-US" dirty="0"/>
              <a:t>中国人民发出了向实现“两个一百年”奋斗目标进军的时代号召</a:t>
            </a:r>
            <a:r>
              <a:rPr lang="zh-CN" altLang="en-US" dirty="0" smtClean="0"/>
              <a:t>。</a:t>
            </a:r>
            <a:endParaRPr lang="en-US" altLang="zh-CN" dirty="0" smtClean="0"/>
          </a:p>
          <a:p>
            <a:r>
              <a:rPr lang="zh-CN" altLang="en-US" dirty="0" smtClean="0"/>
              <a:t>“两</a:t>
            </a:r>
            <a:r>
              <a:rPr lang="zh-CN" altLang="en-US" dirty="0"/>
              <a:t>个一百年”自此成为一个固定关键词，成为全国各族人民共同的奋斗目标。</a:t>
            </a:r>
          </a:p>
          <a:p>
            <a:r>
              <a:rPr lang="zh-CN" altLang="en-US" dirty="0"/>
              <a:t>党的十九大报告清晰擘画全面建成社会主义现代化强国的时间表、路线图</a:t>
            </a:r>
            <a:r>
              <a:rPr lang="zh-CN" altLang="en-US" dirty="0" smtClean="0"/>
              <a:t>。</a:t>
            </a:r>
            <a:endParaRPr lang="en-US" altLang="zh-CN" dirty="0" smtClean="0"/>
          </a:p>
          <a:p>
            <a:r>
              <a:rPr lang="zh-CN" altLang="en-US" dirty="0" smtClean="0"/>
              <a:t>在</a:t>
            </a:r>
            <a:r>
              <a:rPr lang="en-US" altLang="zh-CN" dirty="0"/>
              <a:t>2020</a:t>
            </a:r>
            <a:r>
              <a:rPr lang="zh-CN" altLang="en-US" dirty="0"/>
              <a:t>年全面建成小康社会、实现第一个百年奋斗目标的基础上，再奋斗</a:t>
            </a:r>
            <a:r>
              <a:rPr lang="en-US" altLang="zh-CN" dirty="0"/>
              <a:t>15</a:t>
            </a:r>
            <a:r>
              <a:rPr lang="zh-CN" altLang="en-US" dirty="0"/>
              <a:t>年</a:t>
            </a:r>
            <a:r>
              <a:rPr lang="zh-CN" altLang="en-US" dirty="0" smtClean="0"/>
              <a:t>，</a:t>
            </a:r>
            <a:endParaRPr lang="en-US" altLang="zh-CN" dirty="0" smtClean="0"/>
          </a:p>
          <a:p>
            <a:r>
              <a:rPr lang="zh-CN" altLang="en-US" dirty="0" smtClean="0"/>
              <a:t>在</a:t>
            </a:r>
            <a:r>
              <a:rPr lang="en-US" altLang="zh-CN" dirty="0"/>
              <a:t>2035</a:t>
            </a:r>
            <a:r>
              <a:rPr lang="zh-CN" altLang="en-US" dirty="0"/>
              <a:t>年基本实现社会主义现代化。从</a:t>
            </a:r>
            <a:r>
              <a:rPr lang="en-US" altLang="zh-CN" dirty="0"/>
              <a:t>2035</a:t>
            </a:r>
            <a:r>
              <a:rPr lang="zh-CN" altLang="en-US" dirty="0"/>
              <a:t>年到本世纪中叶，在基本实现现代化的基础上</a:t>
            </a:r>
            <a:r>
              <a:rPr lang="zh-CN" altLang="en-US" dirty="0" smtClean="0"/>
              <a:t>，</a:t>
            </a:r>
            <a:endParaRPr lang="en-US" altLang="zh-CN" dirty="0" smtClean="0"/>
          </a:p>
          <a:p>
            <a:r>
              <a:rPr lang="zh-CN" altLang="en-US" dirty="0" smtClean="0"/>
              <a:t>再</a:t>
            </a:r>
            <a:r>
              <a:rPr lang="zh-CN" altLang="en-US" dirty="0"/>
              <a:t>奋斗</a:t>
            </a:r>
            <a:r>
              <a:rPr lang="en-US" altLang="zh-CN" dirty="0"/>
              <a:t>15</a:t>
            </a:r>
            <a:r>
              <a:rPr lang="zh-CN" altLang="en-US" dirty="0"/>
              <a:t>年，把我国建成富强民主文明和谐美丽的社会主义现代化强国。</a:t>
            </a:r>
          </a:p>
          <a:p>
            <a:endParaRPr lang="zh-CN" altLang="en-US" dirty="0"/>
          </a:p>
        </p:txBody>
      </p:sp>
    </p:spTree>
    <p:extLst>
      <p:ext uri="{BB962C8B-B14F-4D97-AF65-F5344CB8AC3E}">
        <p14:creationId xmlns:p14="http://schemas.microsoft.com/office/powerpoint/2010/main" xmlns="" val="3658624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36625"/>
            <a:ext cx="10515600" cy="5811838"/>
          </a:xfrm>
          <a:prstGeom prst="rect">
            <a:avLst/>
          </a:prstGeom>
        </p:spPr>
      </p:pic>
    </p:spTree>
    <p:extLst>
      <p:ext uri="{BB962C8B-B14F-4D97-AF65-F5344CB8AC3E}">
        <p14:creationId xmlns:p14="http://schemas.microsoft.com/office/powerpoint/2010/main" xmlns="" val="2908438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6" name="内容占位符 5"/>
          <p:cNvPicPr>
            <a:picLocks noGrp="1" noChangeAspect="1"/>
          </p:cNvPicPr>
          <p:nvPr>
            <p:ph idx="1"/>
          </p:nvPr>
        </p:nvPicPr>
        <p:blipFill>
          <a:blip r:embed="rId2"/>
          <a:stretch>
            <a:fillRect/>
          </a:stretch>
        </p:blipFill>
        <p:spPr>
          <a:xfrm>
            <a:off x="838200" y="945417"/>
            <a:ext cx="10515600" cy="5543306"/>
          </a:xfrm>
          <a:prstGeom prst="rect">
            <a:avLst/>
          </a:prstGeom>
        </p:spPr>
      </p:pic>
    </p:spTree>
    <p:extLst>
      <p:ext uri="{BB962C8B-B14F-4D97-AF65-F5344CB8AC3E}">
        <p14:creationId xmlns:p14="http://schemas.microsoft.com/office/powerpoint/2010/main" xmlns="" val="4099843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1975" y="923193"/>
            <a:ext cx="11108049" cy="5767754"/>
          </a:xfrm>
        </p:spPr>
      </p:pic>
    </p:spTree>
    <p:extLst>
      <p:ext uri="{BB962C8B-B14F-4D97-AF65-F5344CB8AC3E}">
        <p14:creationId xmlns:p14="http://schemas.microsoft.com/office/powerpoint/2010/main" xmlns="" val="1773739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75947"/>
            <a:ext cx="10515600" cy="5201016"/>
          </a:xfrm>
          <a:prstGeom prst="rect">
            <a:avLst/>
          </a:prstGeom>
        </p:spPr>
      </p:pic>
    </p:spTree>
    <p:extLst>
      <p:ext uri="{BB962C8B-B14F-4D97-AF65-F5344CB8AC3E}">
        <p14:creationId xmlns:p14="http://schemas.microsoft.com/office/powerpoint/2010/main" xmlns="" val="2036686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dirty="0"/>
          </a:p>
        </p:txBody>
      </p:sp>
      <p:sp>
        <p:nvSpPr>
          <p:cNvPr id="3" name="内容占位符 2"/>
          <p:cNvSpPr>
            <a:spLocks noGrp="1"/>
          </p:cNvSpPr>
          <p:nvPr>
            <p:ph idx="1"/>
          </p:nvPr>
        </p:nvSpPr>
        <p:spPr>
          <a:xfrm>
            <a:off x="838199" y="4967655"/>
            <a:ext cx="10515600" cy="2273178"/>
          </a:xfrm>
        </p:spPr>
        <p:txBody>
          <a:bodyPr/>
          <a:lstStyle/>
          <a:p>
            <a:r>
              <a:rPr lang="zh-CN" altLang="en-US" dirty="0"/>
              <a:t>中国共产党第十九届中央委员会第六次全体会议认为，党的二十大是我们党进入全面建设社会主义现代化国家、向第二个百年奋斗目标进军新征程的重要时刻召开的一次十分重要的代表大会，是党和国家政治生活中的一件大事。</a:t>
            </a:r>
          </a:p>
        </p:txBody>
      </p:sp>
      <p:pic>
        <p:nvPicPr>
          <p:cNvPr id="5" name="图片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10810" y="910248"/>
            <a:ext cx="9170377" cy="3772535"/>
          </a:xfrm>
          <a:prstGeom prst="rect">
            <a:avLst/>
          </a:prstGeom>
        </p:spPr>
      </p:pic>
    </p:spTree>
    <p:extLst>
      <p:ext uri="{BB962C8B-B14F-4D97-AF65-F5344CB8AC3E}">
        <p14:creationId xmlns:p14="http://schemas.microsoft.com/office/powerpoint/2010/main" xmlns="" val="3778445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xmlns="" val="3974739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01456"/>
            <a:ext cx="10515600" cy="5811838"/>
          </a:xfrm>
          <a:prstGeom prst="rect">
            <a:avLst/>
          </a:prstGeom>
        </p:spPr>
      </p:pic>
    </p:spTree>
    <p:extLst>
      <p:ext uri="{BB962C8B-B14F-4D97-AF65-F5344CB8AC3E}">
        <p14:creationId xmlns:p14="http://schemas.microsoft.com/office/powerpoint/2010/main" xmlns="" val="1007675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1" y="901456"/>
            <a:ext cx="10515599" cy="5811838"/>
          </a:xfrm>
          <a:prstGeom prst="rect">
            <a:avLst/>
          </a:prstGeom>
        </p:spPr>
      </p:pic>
    </p:spTree>
    <p:extLst>
      <p:ext uri="{BB962C8B-B14F-4D97-AF65-F5344CB8AC3E}">
        <p14:creationId xmlns:p14="http://schemas.microsoft.com/office/powerpoint/2010/main" xmlns="" val="4131975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xmlns="" val="2375258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892664"/>
            <a:ext cx="10515600" cy="5811838"/>
          </a:xfrm>
          <a:prstGeom prst="rect">
            <a:avLst/>
          </a:prstGeom>
        </p:spPr>
      </p:pic>
    </p:spTree>
    <p:extLst>
      <p:ext uri="{BB962C8B-B14F-4D97-AF65-F5344CB8AC3E}">
        <p14:creationId xmlns:p14="http://schemas.microsoft.com/office/powerpoint/2010/main" xmlns="" val="2106032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10248"/>
            <a:ext cx="10515600" cy="5811838"/>
          </a:xfrm>
          <a:prstGeom prst="rect">
            <a:avLst/>
          </a:prstGeom>
        </p:spPr>
      </p:pic>
    </p:spTree>
    <p:extLst>
      <p:ext uri="{BB962C8B-B14F-4D97-AF65-F5344CB8AC3E}">
        <p14:creationId xmlns:p14="http://schemas.microsoft.com/office/powerpoint/2010/main" xmlns="" val="3975140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1" y="892664"/>
            <a:ext cx="10515599" cy="5811838"/>
          </a:xfrm>
          <a:prstGeom prst="rect">
            <a:avLst/>
          </a:prstGeom>
        </p:spPr>
      </p:pic>
    </p:spTree>
    <p:extLst>
      <p:ext uri="{BB962C8B-B14F-4D97-AF65-F5344CB8AC3E}">
        <p14:creationId xmlns:p14="http://schemas.microsoft.com/office/powerpoint/2010/main" xmlns="" val="1927143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954210"/>
            <a:ext cx="10515600" cy="5811838"/>
          </a:xfrm>
        </p:spPr>
      </p:pic>
    </p:spTree>
    <p:extLst>
      <p:ext uri="{BB962C8B-B14F-4D97-AF65-F5344CB8AC3E}">
        <p14:creationId xmlns:p14="http://schemas.microsoft.com/office/powerpoint/2010/main" xmlns="" val="3639440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63798" y="914400"/>
            <a:ext cx="10590002" cy="5750169"/>
          </a:xfrm>
        </p:spPr>
      </p:pic>
    </p:spTree>
    <p:extLst>
      <p:ext uri="{BB962C8B-B14F-4D97-AF65-F5344CB8AC3E}">
        <p14:creationId xmlns:p14="http://schemas.microsoft.com/office/powerpoint/2010/main" xmlns="" val="2935694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896814"/>
            <a:ext cx="10515600" cy="5767755"/>
          </a:xfrm>
        </p:spPr>
        <p:txBody>
          <a:bodyPr>
            <a:normAutofit/>
          </a:bodyPr>
          <a:lstStyle/>
          <a:p>
            <a:r>
              <a:rPr lang="zh-CN" altLang="en-US" sz="2000" dirty="0"/>
              <a:t>第</a:t>
            </a:r>
            <a:r>
              <a:rPr lang="en-US" altLang="zh-CN" sz="2000" dirty="0"/>
              <a:t>24</a:t>
            </a:r>
            <a:r>
              <a:rPr lang="zh-CN" altLang="en-US" sz="2000" dirty="0"/>
              <a:t>届冬季奥林匹克运动会（</a:t>
            </a:r>
            <a:r>
              <a:rPr lang="en-US" altLang="zh-CN" sz="2000" dirty="0"/>
              <a:t>XXIV Olympic Winter Games</a:t>
            </a:r>
            <a:r>
              <a:rPr lang="zh-CN" altLang="en-US" sz="2000" dirty="0"/>
              <a:t>），即</a:t>
            </a:r>
            <a:r>
              <a:rPr lang="en-US" altLang="zh-CN" sz="2000" dirty="0"/>
              <a:t>2022</a:t>
            </a:r>
            <a:r>
              <a:rPr lang="zh-CN" altLang="en-US" sz="2000" dirty="0"/>
              <a:t>年北京冬季奥运会，是由中国举办的国际性奥林匹克赛事，于</a:t>
            </a:r>
            <a:r>
              <a:rPr lang="en-US" altLang="zh-CN" sz="2000" dirty="0"/>
              <a:t>2022</a:t>
            </a:r>
            <a:r>
              <a:rPr lang="zh-CN" altLang="en-US" sz="2000" dirty="0"/>
              <a:t>年</a:t>
            </a:r>
            <a:r>
              <a:rPr lang="en-US" altLang="zh-CN" sz="2000" dirty="0"/>
              <a:t>2</a:t>
            </a:r>
            <a:r>
              <a:rPr lang="zh-CN" altLang="en-US" sz="2000" dirty="0"/>
              <a:t>月</a:t>
            </a:r>
            <a:r>
              <a:rPr lang="en-US" altLang="zh-CN" sz="2000" dirty="0"/>
              <a:t>4</a:t>
            </a:r>
            <a:r>
              <a:rPr lang="zh-CN" altLang="en-US" sz="2000" dirty="0"/>
              <a:t>日开幕，</a:t>
            </a:r>
            <a:r>
              <a:rPr lang="en-US" altLang="zh-CN" sz="2000" dirty="0"/>
              <a:t>2</a:t>
            </a:r>
            <a:r>
              <a:rPr lang="zh-CN" altLang="en-US" sz="2000" dirty="0"/>
              <a:t>月</a:t>
            </a:r>
            <a:r>
              <a:rPr lang="en-US" altLang="zh-CN" sz="2000" dirty="0"/>
              <a:t>20</a:t>
            </a:r>
            <a:r>
              <a:rPr lang="zh-CN" altLang="en-US" sz="2000" dirty="0"/>
              <a:t>日闭幕</a:t>
            </a:r>
            <a:r>
              <a:rPr lang="zh-CN" altLang="en-US" sz="2000" dirty="0" smtClean="0"/>
              <a:t>。</a:t>
            </a:r>
            <a:endParaRPr lang="en-US" altLang="zh-CN" sz="2000" dirty="0" smtClean="0"/>
          </a:p>
          <a:p>
            <a:r>
              <a:rPr lang="en-US" altLang="zh-CN" sz="2000" dirty="0" smtClean="0"/>
              <a:t>2022</a:t>
            </a:r>
            <a:r>
              <a:rPr lang="zh-CN" altLang="en-US" sz="2000" dirty="0"/>
              <a:t>年北京冬季奥运会共设</a:t>
            </a:r>
            <a:r>
              <a:rPr lang="en-US" altLang="zh-CN" sz="2000" dirty="0"/>
              <a:t>7</a:t>
            </a:r>
            <a:r>
              <a:rPr lang="zh-CN" altLang="en-US" sz="2000" dirty="0"/>
              <a:t>个大项，</a:t>
            </a:r>
            <a:r>
              <a:rPr lang="en-US" altLang="zh-CN" sz="2000" dirty="0"/>
              <a:t>15</a:t>
            </a:r>
            <a:r>
              <a:rPr lang="zh-CN" altLang="en-US" sz="2000" dirty="0"/>
              <a:t>个分项，</a:t>
            </a:r>
            <a:r>
              <a:rPr lang="en-US" altLang="zh-CN" sz="2000" dirty="0"/>
              <a:t>109</a:t>
            </a:r>
            <a:r>
              <a:rPr lang="zh-CN" altLang="en-US" sz="2000" dirty="0"/>
              <a:t>个</a:t>
            </a:r>
            <a:r>
              <a:rPr lang="zh-CN" altLang="en-US" sz="2000" dirty="0" smtClean="0"/>
              <a:t>小项。</a:t>
            </a:r>
            <a:r>
              <a:rPr lang="zh-CN" altLang="en-US" sz="2000" dirty="0"/>
              <a:t>北京赛区承办所有的冰上项目，延庆赛区承办雪车、雪橇及高山滑雪项目，张家口赛区承办除雪车、雪橇及高山滑雪之外的所有雪上项目。</a:t>
            </a:r>
            <a:r>
              <a:rPr lang="zh-CN" altLang="en-US" sz="2000" baseline="30000" dirty="0"/>
              <a:t> </a:t>
            </a:r>
            <a:r>
              <a:rPr lang="zh-CN" altLang="en-US" sz="2000" dirty="0"/>
              <a:t> </a:t>
            </a:r>
          </a:p>
          <a:p>
            <a:r>
              <a:rPr lang="en-US" altLang="zh-CN" sz="2000" dirty="0"/>
              <a:t>2021</a:t>
            </a:r>
            <a:r>
              <a:rPr lang="zh-CN" altLang="en-US" sz="2000" dirty="0"/>
              <a:t>年</a:t>
            </a:r>
            <a:r>
              <a:rPr lang="en-US" altLang="zh-CN" sz="2000" dirty="0"/>
              <a:t>9</a:t>
            </a:r>
            <a:r>
              <a:rPr lang="zh-CN" altLang="en-US" sz="2000" dirty="0"/>
              <a:t>月</a:t>
            </a:r>
            <a:r>
              <a:rPr lang="en-US" altLang="zh-CN" sz="2000" dirty="0"/>
              <a:t>17</a:t>
            </a:r>
            <a:r>
              <a:rPr lang="zh-CN" altLang="en-US" sz="2000" dirty="0"/>
              <a:t>日，北京冬奥会、冬残奥会发布主题口号</a:t>
            </a:r>
            <a:r>
              <a:rPr lang="en-US" altLang="zh-CN" sz="2000" dirty="0"/>
              <a:t>——“</a:t>
            </a:r>
            <a:r>
              <a:rPr lang="zh-CN" altLang="en-US" sz="2000" dirty="0"/>
              <a:t>一起向</a:t>
            </a:r>
            <a:r>
              <a:rPr lang="zh-CN" altLang="en-US" sz="2000" dirty="0" smtClean="0"/>
              <a:t>未来”</a:t>
            </a:r>
            <a:r>
              <a:rPr lang="zh-CN" altLang="en-US" sz="2000" baseline="30000" dirty="0" smtClean="0"/>
              <a:t> </a:t>
            </a:r>
            <a:r>
              <a:rPr lang="zh-CN" altLang="en-US" sz="2000" dirty="0" smtClean="0"/>
              <a:t>。</a:t>
            </a:r>
            <a:r>
              <a:rPr lang="en-US" altLang="zh-CN" sz="2000" dirty="0"/>
              <a:t>10</a:t>
            </a:r>
            <a:r>
              <a:rPr lang="zh-CN" altLang="en-US" sz="2000" dirty="0"/>
              <a:t>月</a:t>
            </a:r>
            <a:r>
              <a:rPr lang="en-US" altLang="zh-CN" sz="2000" dirty="0"/>
              <a:t>18</a:t>
            </a:r>
            <a:r>
              <a:rPr lang="zh-CN" altLang="en-US" sz="2000" dirty="0"/>
              <a:t>日，北京冬奥会火种在希腊成功点燃</a:t>
            </a:r>
            <a:r>
              <a:rPr lang="zh-CN" altLang="en-US" sz="2000" baseline="30000" dirty="0"/>
              <a:t> </a:t>
            </a:r>
            <a:r>
              <a:rPr lang="zh-CN" altLang="en-US" sz="2000" dirty="0" smtClean="0"/>
              <a:t>。</a:t>
            </a:r>
            <a:r>
              <a:rPr lang="en-US" altLang="zh-CN" sz="2000" dirty="0"/>
              <a:t>10</a:t>
            </a:r>
            <a:r>
              <a:rPr lang="zh-CN" altLang="en-US" sz="2000" dirty="0"/>
              <a:t>月</a:t>
            </a:r>
            <a:r>
              <a:rPr lang="en-US" altLang="zh-CN" sz="2000" dirty="0"/>
              <a:t>20</a:t>
            </a:r>
            <a:r>
              <a:rPr lang="zh-CN" altLang="en-US" sz="2000" dirty="0"/>
              <a:t>日，北京冬奥会火种抵达</a:t>
            </a:r>
            <a:r>
              <a:rPr lang="zh-CN" altLang="en-US" sz="2000" dirty="0" smtClean="0"/>
              <a:t>北京。</a:t>
            </a:r>
            <a:r>
              <a:rPr lang="en-US" altLang="zh-CN" sz="2000" dirty="0"/>
              <a:t>11</a:t>
            </a:r>
            <a:r>
              <a:rPr lang="zh-CN" altLang="en-US" sz="2000" dirty="0"/>
              <a:t>月</a:t>
            </a:r>
            <a:r>
              <a:rPr lang="en-US" altLang="zh-CN" sz="2000" dirty="0"/>
              <a:t>15</a:t>
            </a:r>
            <a:r>
              <a:rPr lang="zh-CN" altLang="en-US" sz="2000" dirty="0"/>
              <a:t>日，</a:t>
            </a:r>
            <a:r>
              <a:rPr lang="en-US" altLang="zh-CN" sz="2000" dirty="0"/>
              <a:t>2022</a:t>
            </a:r>
            <a:r>
              <a:rPr lang="zh-CN" altLang="en-US" sz="2000" dirty="0"/>
              <a:t>年冬奥会和冬残奥会主题口号推广歌曲</a:t>
            </a:r>
            <a:r>
              <a:rPr lang="en-US" altLang="zh-CN" sz="2000" dirty="0"/>
              <a:t>《</a:t>
            </a:r>
            <a:r>
              <a:rPr lang="zh-CN" altLang="en-US" sz="2000" dirty="0"/>
              <a:t>一起向未来</a:t>
            </a:r>
            <a:r>
              <a:rPr lang="en-US" altLang="zh-CN" sz="2000" dirty="0"/>
              <a:t>》</a:t>
            </a:r>
            <a:r>
              <a:rPr lang="zh-CN" altLang="en-US" sz="2000" dirty="0"/>
              <a:t>全新</a:t>
            </a:r>
            <a:r>
              <a:rPr lang="en-US" altLang="zh-CN" sz="2000" dirty="0"/>
              <a:t>MV</a:t>
            </a:r>
            <a:r>
              <a:rPr lang="zh-CN" altLang="en-US" sz="2000" dirty="0"/>
              <a:t>在全平台正式上线</a:t>
            </a:r>
            <a:r>
              <a:rPr lang="zh-CN" altLang="en-US" sz="2000" dirty="0" smtClean="0"/>
              <a:t>。</a:t>
            </a:r>
            <a:r>
              <a:rPr lang="en-US" altLang="zh-CN" sz="2000" dirty="0" smtClean="0"/>
              <a:t>12</a:t>
            </a:r>
            <a:r>
              <a:rPr lang="zh-CN" altLang="en-US" sz="2000" dirty="0"/>
              <a:t>月</a:t>
            </a:r>
            <a:r>
              <a:rPr lang="en-US" altLang="zh-CN" sz="2000" dirty="0"/>
              <a:t>31</a:t>
            </a:r>
            <a:r>
              <a:rPr lang="zh-CN" altLang="en-US" sz="2000" dirty="0"/>
              <a:t>日晚，北京</a:t>
            </a:r>
            <a:r>
              <a:rPr lang="en-US" altLang="zh-CN" sz="2000" dirty="0"/>
              <a:t>2022</a:t>
            </a:r>
            <a:r>
              <a:rPr lang="zh-CN" altLang="en-US" sz="2000" dirty="0"/>
              <a:t>年冬奥会和冬残奥会颁奖元素正式发布</a:t>
            </a:r>
            <a:r>
              <a:rPr lang="zh-CN" altLang="en-US" sz="2000" dirty="0" smtClean="0"/>
              <a:t>。</a:t>
            </a:r>
            <a:endParaRPr lang="en-US" altLang="zh-CN" sz="2000" dirty="0" smtClean="0"/>
          </a:p>
          <a:p>
            <a:r>
              <a:rPr lang="en-US" altLang="zh-CN" sz="2000" dirty="0" smtClean="0"/>
              <a:t>2022</a:t>
            </a:r>
            <a:r>
              <a:rPr lang="zh-CN" altLang="en-US" sz="2000" dirty="0"/>
              <a:t>年</a:t>
            </a:r>
            <a:r>
              <a:rPr lang="en-US" altLang="zh-CN" sz="2000" dirty="0"/>
              <a:t>1</a:t>
            </a:r>
            <a:r>
              <a:rPr lang="zh-CN" altLang="en-US" sz="2000" dirty="0"/>
              <a:t>月</a:t>
            </a:r>
            <a:r>
              <a:rPr lang="en-US" altLang="zh-CN" sz="2000" dirty="0"/>
              <a:t>17</a:t>
            </a:r>
            <a:r>
              <a:rPr lang="zh-CN" altLang="en-US" sz="2000" dirty="0"/>
              <a:t>日，北京冬奥组委发布北京冬奥会竞赛日程终版</a:t>
            </a:r>
            <a:r>
              <a:rPr lang="zh-CN" altLang="en-US" sz="2000" dirty="0" smtClean="0"/>
              <a:t>。</a:t>
            </a:r>
            <a:r>
              <a:rPr lang="en-US" altLang="zh-CN" sz="2000" dirty="0" smtClean="0"/>
              <a:t>1</a:t>
            </a:r>
            <a:r>
              <a:rPr lang="zh-CN" altLang="en-US" sz="2000" dirty="0"/>
              <a:t>月</a:t>
            </a:r>
            <a:r>
              <a:rPr lang="en-US" altLang="zh-CN" sz="2000" dirty="0"/>
              <a:t>22</a:t>
            </a:r>
            <a:r>
              <a:rPr lang="zh-CN" altLang="en-US" sz="2000" dirty="0"/>
              <a:t>日，国际奥委会主席巴赫抵达北京开始相关活动</a:t>
            </a:r>
            <a:r>
              <a:rPr lang="zh-CN" altLang="en-US" sz="2000" dirty="0" smtClean="0"/>
              <a:t>。</a:t>
            </a:r>
            <a:r>
              <a:rPr lang="en-US" altLang="zh-CN" sz="2000" dirty="0" smtClean="0"/>
              <a:t>1</a:t>
            </a:r>
            <a:r>
              <a:rPr lang="zh-CN" altLang="en-US" sz="2000" dirty="0"/>
              <a:t>月</a:t>
            </a:r>
            <a:r>
              <a:rPr lang="en-US" altLang="zh-CN" sz="2000" dirty="0"/>
              <a:t>30</a:t>
            </a:r>
            <a:r>
              <a:rPr lang="zh-CN" altLang="en-US" sz="2000" dirty="0"/>
              <a:t>日，</a:t>
            </a:r>
            <a:r>
              <a:rPr lang="en-US" altLang="zh-CN" sz="2000" dirty="0"/>
              <a:t>2022</a:t>
            </a:r>
            <a:r>
              <a:rPr lang="zh-CN" altLang="en-US" sz="2000" dirty="0"/>
              <a:t>年北京冬奥会中国体育代表团旗手确定，由高亭宇、赵丹</a:t>
            </a:r>
            <a:r>
              <a:rPr lang="zh-CN" altLang="en-US" sz="2000" dirty="0" smtClean="0"/>
              <a:t>担任。</a:t>
            </a:r>
            <a:r>
              <a:rPr lang="en-US" altLang="zh-CN" sz="2000" dirty="0"/>
              <a:t>2</a:t>
            </a:r>
            <a:r>
              <a:rPr lang="zh-CN" altLang="en-US" sz="2000" dirty="0"/>
              <a:t>月</a:t>
            </a:r>
            <a:r>
              <a:rPr lang="en-US" altLang="zh-CN" sz="2000" dirty="0"/>
              <a:t>4</a:t>
            </a:r>
            <a:r>
              <a:rPr lang="zh-CN" altLang="en-US" sz="2000" dirty="0"/>
              <a:t>日晚，第二十四届冬季奥林匹克运动会开幕式在国家体育场举行，中共中央总书记、国家主席、中央军委主席习近平出席开幕式并宣布本届冬奥会开幕</a:t>
            </a:r>
            <a:r>
              <a:rPr lang="zh-CN" altLang="en-US" sz="2000" dirty="0" smtClean="0"/>
              <a:t>。在</a:t>
            </a:r>
            <a:r>
              <a:rPr lang="zh-CN" altLang="en-US" sz="2000" dirty="0"/>
              <a:t>开幕式上“冰雪五环</a:t>
            </a:r>
            <a:r>
              <a:rPr lang="zh-CN" altLang="en-US" sz="2000" b="1" dirty="0"/>
              <a:t>”</a:t>
            </a:r>
            <a:r>
              <a:rPr lang="zh-CN" altLang="en-US" sz="2000" dirty="0"/>
              <a:t>破冰而出，破冰寓意打破隔阂、互相走近、大家融为一体。</a:t>
            </a:r>
            <a:r>
              <a:rPr lang="zh-CN" altLang="en-US" sz="2000" baseline="30000" dirty="0"/>
              <a:t> </a:t>
            </a:r>
            <a:r>
              <a:rPr lang="en-US" altLang="zh-CN" sz="2000" dirty="0" smtClean="0"/>
              <a:t>2</a:t>
            </a:r>
            <a:r>
              <a:rPr lang="zh-CN" altLang="en-US" sz="2000" dirty="0"/>
              <a:t>月</a:t>
            </a:r>
            <a:r>
              <a:rPr lang="en-US" altLang="zh-CN" sz="2000" dirty="0"/>
              <a:t>6</a:t>
            </a:r>
            <a:r>
              <a:rPr lang="zh-CN" altLang="en-US" sz="2000" dirty="0"/>
              <a:t>日，国际奥委会主席托马斯</a:t>
            </a:r>
            <a:r>
              <a:rPr lang="en-US" altLang="zh-CN" sz="2000" dirty="0"/>
              <a:t>·</a:t>
            </a:r>
            <a:r>
              <a:rPr lang="zh-CN" altLang="en-US" sz="2000" dirty="0"/>
              <a:t>巴赫在北京的新闻发布会上表示，北京冬奥会创造了历史，为奥运留下了一套全新的标准，将开启全球冰雪运动新篇章。”</a:t>
            </a:r>
            <a:r>
              <a:rPr lang="zh-CN" altLang="en-US" sz="2000" baseline="30000" dirty="0"/>
              <a:t> </a:t>
            </a:r>
            <a:r>
              <a:rPr lang="en-US" altLang="zh-CN" sz="2000" dirty="0" smtClean="0"/>
              <a:t>2</a:t>
            </a:r>
            <a:r>
              <a:rPr lang="zh-CN" altLang="en-US" sz="2000" dirty="0"/>
              <a:t>月</a:t>
            </a:r>
            <a:r>
              <a:rPr lang="en-US" altLang="zh-CN" sz="2000" dirty="0"/>
              <a:t>19</a:t>
            </a:r>
            <a:r>
              <a:rPr lang="zh-CN" altLang="en-US" sz="2000" dirty="0"/>
              <a:t>日，巴赫将奥林匹克奖杯授予</a:t>
            </a:r>
            <a:r>
              <a:rPr lang="zh-CN" altLang="en-US" sz="2000" dirty="0" smtClean="0"/>
              <a:t>中国人民</a:t>
            </a:r>
            <a:r>
              <a:rPr lang="zh-CN" altLang="en-US" sz="2000" dirty="0"/>
              <a:t> 。</a:t>
            </a:r>
            <a:r>
              <a:rPr lang="en-US" altLang="zh-CN" sz="2000" dirty="0"/>
              <a:t>2</a:t>
            </a:r>
            <a:r>
              <a:rPr lang="zh-CN" altLang="en-US" sz="2000" dirty="0"/>
              <a:t>月</a:t>
            </a:r>
            <a:r>
              <a:rPr lang="en-US" altLang="zh-CN" sz="2000" dirty="0"/>
              <a:t>20</a:t>
            </a:r>
            <a:r>
              <a:rPr lang="zh-CN" altLang="en-US" sz="2000" dirty="0"/>
              <a:t>日，北京冬奥会</a:t>
            </a:r>
            <a:r>
              <a:rPr lang="zh-CN" altLang="en-US" sz="2000" dirty="0" smtClean="0"/>
              <a:t>闭幕。</a:t>
            </a:r>
            <a:endParaRPr lang="zh-CN" altLang="en-US" sz="2000" dirty="0"/>
          </a:p>
          <a:p>
            <a:endParaRPr lang="zh-CN" altLang="en-US" dirty="0"/>
          </a:p>
        </p:txBody>
      </p:sp>
    </p:spTree>
    <p:extLst>
      <p:ext uri="{BB962C8B-B14F-4D97-AF65-F5344CB8AC3E}">
        <p14:creationId xmlns:p14="http://schemas.microsoft.com/office/powerpoint/2010/main" xmlns="" val="301724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896815"/>
            <a:ext cx="10515600" cy="5152354"/>
          </a:xfrm>
        </p:spPr>
      </p:pic>
    </p:spTree>
    <p:extLst>
      <p:ext uri="{BB962C8B-B14F-4D97-AF65-F5344CB8AC3E}">
        <p14:creationId xmlns:p14="http://schemas.microsoft.com/office/powerpoint/2010/main" xmlns="" val="3932133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958361"/>
            <a:ext cx="10515600" cy="5218601"/>
          </a:xfrm>
        </p:spPr>
      </p:pic>
    </p:spTree>
    <p:extLst>
      <p:ext uri="{BB962C8B-B14F-4D97-AF65-F5344CB8AC3E}">
        <p14:creationId xmlns:p14="http://schemas.microsoft.com/office/powerpoint/2010/main" xmlns="" val="1358981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49569"/>
            <a:ext cx="10515600" cy="5345723"/>
          </a:xfrm>
          <a:prstGeom prst="rect">
            <a:avLst/>
          </a:prstGeom>
        </p:spPr>
      </p:pic>
    </p:spTree>
    <p:extLst>
      <p:ext uri="{BB962C8B-B14F-4D97-AF65-F5344CB8AC3E}">
        <p14:creationId xmlns:p14="http://schemas.microsoft.com/office/powerpoint/2010/main" xmlns="" val="3850821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endParaRPr lang="zh-CN" altLang="en-US"/>
          </a:p>
        </p:txBody>
      </p:sp>
      <p:pic>
        <p:nvPicPr>
          <p:cNvPr id="4" name="内容占位符 3"/>
          <p:cNvPicPr>
            <a:picLocks noGrp="1" noChangeAspect="1"/>
          </p:cNvPicPr>
          <p:nvPr>
            <p:ph idx="1"/>
          </p:nvPr>
        </p:nvPicPr>
        <p:blipFill>
          <a:blip r:embed="rId2"/>
          <a:stretch>
            <a:fillRect/>
          </a:stretch>
        </p:blipFill>
        <p:spPr>
          <a:xfrm>
            <a:off x="838200" y="923191"/>
            <a:ext cx="10515600" cy="5253771"/>
          </a:xfrm>
          <a:prstGeom prst="rect">
            <a:avLst/>
          </a:prstGeom>
        </p:spPr>
      </p:pic>
    </p:spTree>
    <p:extLst>
      <p:ext uri="{BB962C8B-B14F-4D97-AF65-F5344CB8AC3E}">
        <p14:creationId xmlns:p14="http://schemas.microsoft.com/office/powerpoint/2010/main" xmlns="" val="1933356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演示文稿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张虎---语文教学研讨交流" id="{7F7CD122-3218-427E-839D-0C9A3C1C5FCB}" vid="{86249A09-3E9E-49EF-9856-D7B1544A3EFD}"/>
    </a:ext>
  </a:extLst>
</a:theme>
</file>

<file path=docProps/app.xml><?xml version="1.0" encoding="utf-8"?>
<Properties xmlns="http://schemas.openxmlformats.org/officeDocument/2006/extended-properties" xmlns:vt="http://schemas.openxmlformats.org/officeDocument/2006/docPropsVTypes">
  <Template>演示文稿3</Template>
  <TotalTime>176</TotalTime>
  <Words>219</Words>
  <Application>Microsoft Office PowerPoint</Application>
  <PresentationFormat>自定义</PresentationFormat>
  <Paragraphs>19</Paragraphs>
  <Slides>39</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39</vt:i4>
      </vt:variant>
    </vt:vector>
  </HeadingPairs>
  <TitlesOfParts>
    <vt:vector size="41" baseType="lpstr">
      <vt:lpstr>演示文稿3</vt:lpstr>
      <vt:lpstr>Presentation</vt:lpstr>
      <vt:lpstr>河南省理工学校2021-2022学年第二学期  开学第一课</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英国首相约翰逊21日宣布，将于本月24日起从法律意义上解除英格兰地区所有现行新冠限制措施，从4月1日起将不再为民众提供免费的新冠病毒检测。但此举招致科学界不少反对声音。</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河南省理工学校2021-2022学年第二学期 开学第一课</dc:title>
  <dc:creator>Administrator</dc:creator>
  <cp:lastModifiedBy>zz</cp:lastModifiedBy>
  <cp:revision>10</cp:revision>
  <dcterms:created xsi:type="dcterms:W3CDTF">2022-02-22T04:20:14Z</dcterms:created>
  <dcterms:modified xsi:type="dcterms:W3CDTF">2022-02-23T00:55:51Z</dcterms:modified>
</cp:coreProperties>
</file>