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94" r:id="rId4"/>
    <p:sldId id="258" r:id="rId6"/>
    <p:sldId id="293" r:id="rId7"/>
    <p:sldId id="354" r:id="rId8"/>
    <p:sldId id="355" r:id="rId9"/>
    <p:sldId id="331" r:id="rId10"/>
    <p:sldId id="356" r:id="rId11"/>
    <p:sldId id="365" r:id="rId12"/>
    <p:sldId id="366" r:id="rId13"/>
    <p:sldId id="367" r:id="rId14"/>
    <p:sldId id="368" r:id="rId15"/>
    <p:sldId id="370" r:id="rId16"/>
    <p:sldId id="332" r:id="rId17"/>
    <p:sldId id="357" r:id="rId18"/>
    <p:sldId id="371" r:id="rId19"/>
    <p:sldId id="347" r:id="rId20"/>
    <p:sldId id="378" r:id="rId21"/>
    <p:sldId id="379" r:id="rId22"/>
    <p:sldId id="359" r:id="rId23"/>
    <p:sldId id="360" r:id="rId24"/>
    <p:sldId id="380" r:id="rId25"/>
    <p:sldId id="381"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291" r:id="rId55"/>
  </p:sldIdLst>
  <p:sldSz cx="12192000" cy="6858000"/>
  <p:notesSz cx="6858000" cy="9144000"/>
  <p:embeddedFontLst>
    <p:embeddedFont>
      <p:font typeface="微软雅黑" panose="020B0503020204020204" charset="-122"/>
      <p:regular r:id="rId59"/>
    </p:embeddedFont>
    <p:embeddedFont>
      <p:font typeface="Calibri" panose="020F0502020204030204" pitchFamily="34" charset="0"/>
      <p:regular r:id="rId60"/>
      <p:bold r:id="rId61"/>
      <p:italic r:id="rId62"/>
      <p:boldItalic r:id="rId63"/>
    </p:embeddedFont>
    <p:embeddedFont>
      <p:font typeface="仿宋" panose="02010609060101010101" pitchFamily="49" charset="-122"/>
      <p:regular r:id="rId64"/>
    </p:embeddedFont>
    <p:embeddedFont>
      <p:font typeface="等线" panose="02010600030101010101" charset="-122"/>
      <p:regular r:id="rId65"/>
    </p:embeddedFont>
    <p:embeddedFont>
      <p:font typeface="黑体" panose="02010609060101010101" charset="-122"/>
      <p:regular r:id="rId66"/>
    </p:embeddedFont>
    <p:embeddedFont>
      <p:font typeface="等线 Light" panose="02010600030101010101" charset="-122"/>
      <p:regular r:id="rId67"/>
    </p:embeddedFont>
  </p:embeddedFontLst>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24"/>
    <a:srgbClr val="1C85B6"/>
    <a:srgbClr val="4A90B4"/>
    <a:srgbClr val="3C7792"/>
    <a:srgbClr val="DDE2E6"/>
    <a:srgbClr val="2D4B41"/>
    <a:srgbClr val="375C51"/>
    <a:srgbClr val="3B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1" d="100"/>
          <a:sy n="71" d="100"/>
        </p:scale>
        <p:origin x="810" y="78"/>
      </p:cViewPr>
      <p:guideLst>
        <p:guide orient="horz" pos="2160"/>
        <p:guide pos="37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tags" Target="tags/tag7.xml"/><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2.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B4A7C-DDB3-4AB1-98BF-A5755F49CE2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551B3-8219-41A0-A653-74FECC81B0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3FD2BB-2361-4953-95B9-53EDC7F0139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userDrawn="1"/>
        </p:nvPicPr>
        <p:blipFill>
          <a:blip r:embed="rId3" cstate="screen"/>
          <a:stretch>
            <a:fillRect/>
          </a:stretch>
        </p:blipFill>
        <p:spPr>
          <a:xfrm>
            <a:off x="9601452" y="6237564"/>
            <a:ext cx="2590548" cy="6204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160CDD3-999D-4BC7-9271-13A9D289C7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18E720-D7C5-44E7-81DE-63EC611AF25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3.jpeg"/><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0CDD3-999D-4BC7-9271-13A9D289C78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8E720-D7C5-44E7-81DE-63EC611AF2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3786" y="15911"/>
            <a:ext cx="12164429" cy="684168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0" y="0"/>
            <a:ext cx="12192000" cy="6857597"/>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ctr" rtl="0" fontAlgn="base">
        <a:spcBef>
          <a:spcPct val="0"/>
        </a:spcBef>
        <a:spcAft>
          <a:spcPct val="0"/>
        </a:spcAft>
        <a:defRPr sz="5865" kern="1200">
          <a:solidFill>
            <a:schemeClr val="tx1"/>
          </a:solidFill>
          <a:latin typeface="+mj-lt"/>
          <a:ea typeface="微软雅黑" panose="020B0503020204020204" charset="-122"/>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微软雅黑" panose="020B0503020204020204" charset="-122"/>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微软雅黑" panose="020B050302020402020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charset="-122"/>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charset="-122"/>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emf"/><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wmf"/><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emf"/><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emf"/><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emf"/><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tags" Target="../tags/tag3.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4.jpeg"/><Relationship Id="rId2" Type="http://schemas.openxmlformats.org/officeDocument/2006/relationships/tags" Target="../tags/tag4.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5.jpeg"/><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0.emf"/><Relationship Id="rId2" Type="http://schemas.openxmlformats.org/officeDocument/2006/relationships/tags" Target="../tags/tag5.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1.emf"/><Relationship Id="rId2" Type="http://schemas.openxmlformats.org/officeDocument/2006/relationships/tags" Target="../tags/tag6.xml"/><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3.jpeg"/><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4.emf"/><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36.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jpeg"/><Relationship Id="rId3" Type="http://schemas.openxmlformats.org/officeDocument/2006/relationships/hyperlink" Target="&#30913;&#26497;&#30456;&#20114;&#20316;&#29992;.mp4" TargetMode="External"/><Relationship Id="rId2" Type="http://schemas.openxmlformats.org/officeDocument/2006/relationships/tags" Target="../tags/tag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emf"/><Relationship Id="rId2" Type="http://schemas.openxmlformats.org/officeDocument/2006/relationships/tags" Target="../tags/tag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47330353"/>
          <p:cNvPicPr>
            <a:picLocks noChangeAspect="1"/>
          </p:cNvPicPr>
          <p:nvPr/>
        </p:nvPicPr>
        <p:blipFill>
          <a:blip r:embed="rId1"/>
          <a:srcRect t="18126"/>
          <a:stretch>
            <a:fillRect/>
          </a:stretch>
        </p:blipFill>
        <p:spPr>
          <a:xfrm>
            <a:off x="0" y="12700"/>
            <a:ext cx="12192000" cy="6654165"/>
          </a:xfrm>
          <a:prstGeom prst="rect">
            <a:avLst/>
          </a:prstGeom>
        </p:spPr>
      </p:pic>
      <p:sp>
        <p:nvSpPr>
          <p:cNvPr id="8" name="任意多边形 7"/>
          <p:cNvSpPr/>
          <p:nvPr/>
        </p:nvSpPr>
        <p:spPr>
          <a:xfrm>
            <a:off x="0" y="3850640"/>
            <a:ext cx="12192000" cy="3007360"/>
          </a:xfrm>
          <a:custGeom>
            <a:avLst/>
            <a:gdLst>
              <a:gd name="connsiteX0" fmla="*/ 0 w 12192000"/>
              <a:gd name="connsiteY0" fmla="*/ 0 h 3007360"/>
              <a:gd name="connsiteX1" fmla="*/ 101600 w 12192000"/>
              <a:gd name="connsiteY1" fmla="*/ 0 h 3007360"/>
              <a:gd name="connsiteX2" fmla="*/ 6096000 w 12192000"/>
              <a:gd name="connsiteY2" fmla="*/ 1198880 h 3007360"/>
              <a:gd name="connsiteX3" fmla="*/ 12090400 w 12192000"/>
              <a:gd name="connsiteY3" fmla="*/ 0 h 3007360"/>
              <a:gd name="connsiteX4" fmla="*/ 12192000 w 12192000"/>
              <a:gd name="connsiteY4" fmla="*/ 0 h 3007360"/>
              <a:gd name="connsiteX5" fmla="*/ 12192000 w 12192000"/>
              <a:gd name="connsiteY5" fmla="*/ 3007360 h 3007360"/>
              <a:gd name="connsiteX6" fmla="*/ 0 w 12192000"/>
              <a:gd name="connsiteY6" fmla="*/ 3007360 h 3007360"/>
              <a:gd name="connsiteX7" fmla="*/ 0 w 12192000"/>
              <a:gd name="connsiteY7" fmla="*/ 0 h 300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07360">
                <a:moveTo>
                  <a:pt x="0" y="0"/>
                </a:moveTo>
                <a:lnTo>
                  <a:pt x="101600" y="0"/>
                </a:lnTo>
                <a:lnTo>
                  <a:pt x="6096000" y="1198880"/>
                </a:lnTo>
                <a:lnTo>
                  <a:pt x="12090400" y="0"/>
                </a:lnTo>
                <a:lnTo>
                  <a:pt x="12192000" y="0"/>
                </a:lnTo>
                <a:lnTo>
                  <a:pt x="12192000" y="3007360"/>
                </a:lnTo>
                <a:lnTo>
                  <a:pt x="0" y="300736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9" name="任意多边形 8"/>
          <p:cNvSpPr/>
          <p:nvPr/>
        </p:nvSpPr>
        <p:spPr>
          <a:xfrm>
            <a:off x="0" y="0"/>
            <a:ext cx="12192000" cy="5049520"/>
          </a:xfrm>
          <a:custGeom>
            <a:avLst/>
            <a:gdLst>
              <a:gd name="connsiteX0" fmla="*/ 0 w 12192000"/>
              <a:gd name="connsiteY0" fmla="*/ 0 h 5049520"/>
              <a:gd name="connsiteX1" fmla="*/ 12192000 w 12192000"/>
              <a:gd name="connsiteY1" fmla="*/ 0 h 5049520"/>
              <a:gd name="connsiteX2" fmla="*/ 12192000 w 12192000"/>
              <a:gd name="connsiteY2" fmla="*/ 3830320 h 5049520"/>
              <a:gd name="connsiteX3" fmla="*/ 12192000 w 12192000"/>
              <a:gd name="connsiteY3" fmla="*/ 3850640 h 5049520"/>
              <a:gd name="connsiteX4" fmla="*/ 12090400 w 12192000"/>
              <a:gd name="connsiteY4" fmla="*/ 3850640 h 5049520"/>
              <a:gd name="connsiteX5" fmla="*/ 6096000 w 12192000"/>
              <a:gd name="connsiteY5" fmla="*/ 5049520 h 5049520"/>
              <a:gd name="connsiteX6" fmla="*/ 101600 w 12192000"/>
              <a:gd name="connsiteY6" fmla="*/ 3850640 h 5049520"/>
              <a:gd name="connsiteX7" fmla="*/ 0 w 12192000"/>
              <a:gd name="connsiteY7" fmla="*/ 3850640 h 5049520"/>
              <a:gd name="connsiteX8" fmla="*/ 0 w 12192000"/>
              <a:gd name="connsiteY8" fmla="*/ 3830320 h 504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049520">
                <a:moveTo>
                  <a:pt x="0" y="0"/>
                </a:moveTo>
                <a:lnTo>
                  <a:pt x="12192000" y="0"/>
                </a:lnTo>
                <a:lnTo>
                  <a:pt x="12192000" y="3830320"/>
                </a:lnTo>
                <a:lnTo>
                  <a:pt x="12192000" y="3850640"/>
                </a:lnTo>
                <a:lnTo>
                  <a:pt x="12090400" y="3850640"/>
                </a:lnTo>
                <a:lnTo>
                  <a:pt x="6096000" y="5049520"/>
                </a:lnTo>
                <a:lnTo>
                  <a:pt x="101600" y="3850640"/>
                </a:lnTo>
                <a:lnTo>
                  <a:pt x="0" y="3850640"/>
                </a:lnTo>
                <a:lnTo>
                  <a:pt x="0" y="3830320"/>
                </a:lnTo>
                <a:close/>
              </a:path>
            </a:pathLst>
          </a:custGeom>
          <a:solidFill>
            <a:srgbClr val="3C779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3" name="椭圆 12"/>
          <p:cNvSpPr/>
          <p:nvPr/>
        </p:nvSpPr>
        <p:spPr>
          <a:xfrm>
            <a:off x="5389245" y="4232910"/>
            <a:ext cx="1375410" cy="1375410"/>
          </a:xfrm>
          <a:prstGeom prst="ellipse">
            <a:avLst/>
          </a:prstGeom>
          <a:solidFill>
            <a:srgbClr val="4A90B4"/>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300" normalizeH="0" baseline="0" noProof="0" dirty="0">
              <a:ln>
                <a:noFill/>
              </a:ln>
              <a:solidFill>
                <a:schemeClr val="bg1"/>
              </a:solidFill>
              <a:effectLst/>
              <a:uLnTx/>
              <a:uFillTx/>
              <a:latin typeface="方正黑体简体" panose="02000000000000000000" pitchFamily="2" charset="-122"/>
              <a:ea typeface="方正黑体简体" panose="02000000000000000000" pitchFamily="2" charset="-122"/>
              <a:cs typeface="+mn-ea"/>
              <a:sym typeface="方正黑体简体" panose="02000000000000000000" pitchFamily="2" charset="-122"/>
            </a:endParaRPr>
          </a:p>
        </p:txBody>
      </p:sp>
      <p:sp>
        <p:nvSpPr>
          <p:cNvPr id="62" name="TextBox 61"/>
          <p:cNvSpPr txBox="1"/>
          <p:nvPr/>
        </p:nvSpPr>
        <p:spPr>
          <a:xfrm>
            <a:off x="982345" y="1857375"/>
            <a:ext cx="10297795" cy="1091565"/>
          </a:xfrm>
          <a:prstGeom prst="rect">
            <a:avLst/>
          </a:prstGeom>
          <a:noFill/>
        </p:spPr>
        <p:txBody>
          <a:bodyPr wrap="square" rtlCol="0">
            <a:spAutoFit/>
          </a:bodyPr>
          <a:lstStyle/>
          <a:p>
            <a:pPr algn="ctr" defTabSz="1219200" fontAlgn="base">
              <a:spcBef>
                <a:spcPct val="0"/>
              </a:spcBef>
              <a:spcAft>
                <a:spcPct val="0"/>
              </a:spcAft>
            </a:pPr>
            <a:r>
              <a:rPr lang="zh-CN" altLang="zh-CN" sz="6500" b="1" dirty="0">
                <a:solidFill>
                  <a:schemeClr val="bg1"/>
                </a:solidFill>
                <a:latin typeface="微软雅黑" panose="020B0503020204020204" charset="-122"/>
                <a:ea typeface="微软雅黑" panose="020B0503020204020204" charset="-122"/>
              </a:rPr>
              <a:t>汽车电工电子技术基础</a:t>
            </a:r>
            <a:endParaRPr lang="zh-CN" altLang="zh-CN" sz="65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41325" y="1125855"/>
            <a:ext cx="11377295" cy="6047105"/>
          </a:xfrm>
          <a:prstGeom prst="rect">
            <a:avLst/>
          </a:prstGeom>
          <a:noFill/>
          <a:ln w="9525">
            <a:noFill/>
          </a:ln>
        </p:spPr>
        <p:txBody>
          <a:bodyPr wrap="square">
            <a:spAutoFit/>
          </a:bodyPr>
          <a:lstStyle/>
          <a:p>
            <a:pPr indent="575945" algn="l" fontAlgn="auto">
              <a:lnSpc>
                <a:spcPct val="150000"/>
              </a:lnSpc>
              <a:buClrTx/>
              <a:buSzTx/>
              <a:buNone/>
            </a:pPr>
            <a:r>
              <a:rPr sz="2800" kern="0" spc="6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学习资料 3</a:t>
            </a:r>
            <a:r>
              <a:rPr sz="2800" kern="0" spc="10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6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磁场的基本物理量</a:t>
            </a:r>
            <a:endParaRPr sz="2800" dirty="0">
              <a:latin typeface="微软雅黑" panose="020B0503020204020204" charset="-122"/>
              <a:ea typeface="微软雅黑" panose="020B0503020204020204" charset="-122"/>
              <a:cs typeface="微软雅黑" panose="020B0503020204020204" charset="-122"/>
            </a:endParaRPr>
          </a:p>
          <a:p>
            <a:pPr indent="575945" algn="l" fontAlgn="auto">
              <a:lnSpc>
                <a:spcPct val="150000"/>
              </a:lnSpc>
              <a:buClrTx/>
              <a:buSzTx/>
              <a:buNone/>
            </a:pP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1.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磁通量</a:t>
            </a:r>
            <a:endPar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indent="575945" algn="l" fontAlgn="auto">
              <a:lnSpc>
                <a:spcPct val="150000"/>
              </a:lnSpc>
              <a:buClrTx/>
              <a:buSzTx/>
              <a:buNone/>
            </a:pP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磁通量是定量地描述磁场在一定面积上分布情况的物理量</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。通过与磁场方向垂直的</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某一面积上的磁感线的总数</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称为通过该面积的磁通量</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简称磁通</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用字母</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φ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表示</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。磁通</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量的单位为韦伯</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Wb)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。磁通量是标量</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只有大小</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没有方向。</a:t>
            </a:r>
            <a:endPar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indent="575945" algn="l" fontAlgn="auto">
              <a:lnSpc>
                <a:spcPct val="150000"/>
              </a:lnSpc>
              <a:buClrTx/>
              <a:buSzTx/>
              <a:buNone/>
            </a:pP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2.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磁感应强度</a:t>
            </a:r>
            <a:endPar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indent="575945" algn="l" fontAlgn="auto">
              <a:lnSpc>
                <a:spcPct val="150000"/>
              </a:lnSpc>
              <a:buClrTx/>
              <a:buSzTx/>
              <a:buNone/>
            </a:pP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磁感应强度是表征磁场中某点的磁场强弱和方向的物理量</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是一个矢量。与磁场方向</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垂直的单位面积上的磁通量</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称为磁感应强度</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也称为磁通密度</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用字母</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B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表示。磁感应强</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度的国际单位为特斯拉</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。在匀强磁场中</a:t>
            </a:r>
            <a:r>
              <a:rPr lang="en-US" altLang="zh-CN"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3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磁感应强度与磁通量的关系可以用公式表示为</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endParaRPr lang="en-US" altLang="zh-CN" sz="2300"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1656080" y="6131560"/>
            <a:ext cx="6336665" cy="727075"/>
          </a:xfrm>
          <a:prstGeom prst="rect">
            <a:avLst/>
          </a:prstGeom>
        </p:spPr>
      </p:pic>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41325" y="1200150"/>
            <a:ext cx="11377295" cy="6522720"/>
          </a:xfrm>
          <a:prstGeom prst="rect">
            <a:avLst/>
          </a:prstGeom>
          <a:noFill/>
          <a:ln w="9525">
            <a:noFill/>
          </a:ln>
        </p:spPr>
        <p:txBody>
          <a:bodyPr wrap="square">
            <a:spAutoFit/>
          </a:bodyPr>
          <a:lstStyle/>
          <a:p>
            <a:pPr marL="278765" algn="l" rtl="0" eaLnBrk="0">
              <a:lnSpc>
                <a:spcPct val="89000"/>
              </a:lnSpc>
            </a:pP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 </a:t>
            </a:r>
            <a:r>
              <a:rPr sz="20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磁导率</a:t>
            </a:r>
            <a:endParaRPr sz="2000" dirty="0">
              <a:latin typeface="黑体" panose="02010609060101010101" charset="-122"/>
              <a:ea typeface="黑体" panose="02010609060101010101" charset="-122"/>
              <a:cs typeface="黑体" panose="02010609060101010101" charset="-122"/>
            </a:endParaRPr>
          </a:p>
          <a:p>
            <a:pPr marL="12700" indent="266700" algn="l" rtl="0" eaLnBrk="0">
              <a:lnSpc>
                <a:spcPct val="144000"/>
              </a:lnSpc>
              <a:spcBef>
                <a:spcPts val="305"/>
              </a:spcBef>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磁导率是表征媒介质磁化性质的物理量</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,也是用来衡量物质导磁能力的物理量</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,用符</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号</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μ 表示</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,单位为亨利/米(</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H/m</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同的媒介质</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,磁导率是不同的</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。在实际应用中</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,人们</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并没有直接给出各种媒介质的磁导率</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,而是给出了其与真空磁导率的比值</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,称为相对磁导</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率</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,计算公式为</a:t>
            </a:r>
            <a:endParaRPr sz="2000" dirty="0">
              <a:latin typeface="微软雅黑" panose="020B0503020204020204" charset="-122"/>
              <a:ea typeface="微软雅黑" panose="020B0503020204020204" charset="-122"/>
              <a:cs typeface="微软雅黑" panose="020B0503020204020204" charset="-122"/>
            </a:endParaRPr>
          </a:p>
          <a:p>
            <a:pPr marL="2376170" algn="l" rtl="0" eaLnBrk="0">
              <a:lnSpc>
                <a:spcPts val="2135"/>
              </a:lnSpc>
              <a:spcBef>
                <a:spcPts val="1080"/>
              </a:spcBef>
              <a:tabLst>
                <a:tab pos="2738120" algn="l"/>
              </a:tabLst>
            </a:pPr>
            <a:r>
              <a:rPr sz="2000" kern="0" dirty="0">
                <a:solidFill>
                  <a:srgbClr val="000000">
                    <a:alpha val="100000"/>
                  </a:srgbClr>
                </a:solidFill>
                <a:latin typeface="Arial" panose="020B0604020202020204"/>
                <a:ea typeface="Arial" panose="020B0604020202020204"/>
                <a:cs typeface="Arial" panose="020B0604020202020204"/>
                <a:sym typeface="+mn-ea"/>
              </a:rPr>
              <a:t>	</a:t>
            </a:r>
            <a:endParaRPr sz="2000" dirty="0">
              <a:latin typeface="Arial" panose="020B0604020202020204"/>
              <a:ea typeface="Arial" panose="020B0604020202020204"/>
              <a:cs typeface="Arial" panose="020B0604020202020204"/>
            </a:endParaRPr>
          </a:p>
          <a:p>
            <a:pPr marL="279400" algn="l" rtl="0" eaLnBrk="0">
              <a:lnSpc>
                <a:spcPct val="96000"/>
              </a:lnSpc>
              <a:spcBef>
                <a:spcPts val="820"/>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其中</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,真空中的磁导率</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μ</a:t>
            </a:r>
            <a:r>
              <a:rPr sz="2000" kern="0" spc="-1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4π×</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a:t>
            </a:r>
            <a:r>
              <a:rPr sz="2000" kern="0" spc="-10" baseline="52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-7</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H/m。</a:t>
            </a:r>
            <a:endParaRPr sz="2000" dirty="0">
              <a:latin typeface="微软雅黑" panose="020B0503020204020204" charset="-122"/>
              <a:ea typeface="微软雅黑" panose="020B0503020204020204" charset="-122"/>
              <a:cs typeface="微软雅黑" panose="020B0503020204020204" charset="-122"/>
            </a:endParaRPr>
          </a:p>
          <a:p>
            <a:pPr marL="14605" indent="266065" algn="l" rtl="0" eaLnBrk="0">
              <a:lnSpc>
                <a:spcPct val="143000"/>
              </a:lnSpc>
              <a:spcBef>
                <a:spcPts val="300"/>
              </a:spcBef>
            </a:pP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根据磁导率大小</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,通常把物质分为 3 类</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:顺磁物质(</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相对磁导率略大于</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、反磁物质</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相对磁导率略小于</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1)</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、铁磁物质(</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相对磁导率远远大于</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由于铁磁物质磁导率很大</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在产生相同磁场时</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,可以大大减小线圈的体积、质量以及流过线圈的电流</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,所以铁磁物</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质</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在电工技术中(</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包括汽车电气设备上)</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得到了十分广泛的应用。</a:t>
            </a:r>
            <a:endParaRPr sz="2000" dirty="0">
              <a:latin typeface="微软雅黑" panose="020B0503020204020204" charset="-122"/>
              <a:ea typeface="微软雅黑" panose="020B0503020204020204" charset="-122"/>
              <a:cs typeface="微软雅黑" panose="020B0503020204020204" charset="-122"/>
            </a:endParaRPr>
          </a:p>
          <a:p>
            <a:pPr marL="274955" algn="l" rtl="0" eaLnBrk="0">
              <a:lnSpc>
                <a:spcPct val="89000"/>
              </a:lnSpc>
              <a:spcBef>
                <a:spcPts val="680"/>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 </a:t>
            </a:r>
            <a:r>
              <a:rPr sz="2000" kern="0" spc="10" dirty="0">
                <a:solidFill>
                  <a:srgbClr val="000000">
                    <a:alpha val="100000"/>
                  </a:srgbClr>
                </a:solidFill>
                <a:latin typeface="黑体" panose="02010609060101010101" charset="-122"/>
                <a:ea typeface="黑体" panose="02010609060101010101" charset="-122"/>
                <a:cs typeface="黑体" panose="02010609060101010101" charset="-122"/>
                <a:sym typeface="+mn-ea"/>
              </a:rPr>
              <a:t>磁场强度</a:t>
            </a:r>
            <a:endParaRPr sz="2000" dirty="0">
              <a:latin typeface="黑体" panose="02010609060101010101" charset="-122"/>
              <a:ea typeface="黑体" panose="02010609060101010101" charset="-122"/>
              <a:cs typeface="黑体" panose="02010609060101010101" charset="-122"/>
            </a:endParaRPr>
          </a:p>
          <a:p>
            <a:pPr marL="26670" indent="252730" algn="l" rtl="0" eaLnBrk="0">
              <a:lnSpc>
                <a:spcPct val="136000"/>
              </a:lnSpc>
              <a:spcBef>
                <a:spcPts val="455"/>
              </a:spcBef>
            </a:pP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磁场强度定义为该点磁感应强度 B 与物质磁导率之比</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,磁场强度的单位为安培</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/米</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A/m</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。磁场强度 H 是矢量</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场中某点磁场强度的方向与该点磁感应强度的方向一致。</a:t>
            </a:r>
            <a:endParaRPr sz="2000" dirty="0">
              <a:latin typeface="微软雅黑" panose="020B0503020204020204" charset="-122"/>
              <a:ea typeface="微软雅黑" panose="020B0503020204020204" charset="-122"/>
              <a:cs typeface="微软雅黑" panose="020B0503020204020204" charset="-122"/>
            </a:endParaRPr>
          </a:p>
          <a:p>
            <a:pPr indent="575945" algn="l" fontAlgn="auto">
              <a:lnSpc>
                <a:spcPct val="150000"/>
              </a:lnSpc>
              <a:buClrTx/>
              <a:buSzTx/>
              <a:buNone/>
            </a:pPr>
            <a:endParaRPr lang="zh-CN" altLang="en-US" sz="2000" dirty="0">
              <a:solidFill>
                <a:schemeClr val="tx1">
                  <a:lumMod val="75000"/>
                  <a:lumOff val="25000"/>
                </a:schemeClr>
              </a:solidFill>
              <a:latin typeface="Arial" panose="020B0604020202020204" pitchFamily="34" charset="0"/>
              <a:ea typeface="微软雅黑" panose="020B0503020204020204" charset="-122"/>
              <a:sym typeface="+mn-ea"/>
            </a:endParaRPr>
          </a:p>
          <a:p>
            <a:pPr indent="575945" algn="l" fontAlgn="auto">
              <a:lnSpc>
                <a:spcPct val="150000"/>
              </a:lnSpc>
              <a:buClrTx/>
              <a:buSzTx/>
              <a:buNone/>
            </a:pPr>
            <a:endParaRPr lang="zh-CN" altLang="en-US" sz="20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5"/>
          <p:cNvPicPr>
            <a:picLocks noChangeAspect="1"/>
          </p:cNvPicPr>
          <p:nvPr/>
        </p:nvPicPr>
        <p:blipFill>
          <a:blip r:embed="rId2"/>
          <a:stretch>
            <a:fillRect/>
          </a:stretch>
        </p:blipFill>
        <p:spPr>
          <a:xfrm>
            <a:off x="5834380" y="3215005"/>
            <a:ext cx="996950" cy="815975"/>
          </a:xfrm>
          <a:prstGeom prst="rect">
            <a:avLst/>
          </a:prstGeom>
          <a:noFill/>
          <a:ln>
            <a:noFill/>
          </a:ln>
        </p:spPr>
      </p:pic>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28980" y="996315"/>
            <a:ext cx="11089640" cy="2063115"/>
          </a:xfrm>
          <a:prstGeom prst="rect">
            <a:avLst/>
          </a:prstGeom>
          <a:noFill/>
          <a:ln w="9525">
            <a:noFill/>
          </a:ln>
        </p:spPr>
        <p:txBody>
          <a:bodyPr wrap="square">
            <a:noAutofit/>
          </a:bodyPr>
          <a:lstStyle/>
          <a:p>
            <a:pPr indent="-457200" algn="ctr" fontAlgn="auto">
              <a:lnSpc>
                <a:spcPct val="150000"/>
              </a:lnSpc>
            </a:pPr>
            <a:r>
              <a:rPr sz="2800" kern="0" spc="5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学习资料 4</a:t>
            </a:r>
            <a:r>
              <a:rPr sz="2800" kern="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5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电流的磁效应</a:t>
            </a:r>
            <a:endParaRPr sz="2800" dirty="0">
              <a:latin typeface="微软雅黑" panose="020B0503020204020204" charset="-122"/>
              <a:ea typeface="微软雅黑" panose="020B0503020204020204" charset="-122"/>
              <a:cs typeface="微软雅黑" panose="020B0503020204020204" charset="-122"/>
            </a:endParaRPr>
          </a:p>
          <a:p>
            <a:pPr indent="-457200" algn="ctr" fontAlgn="auto">
              <a:lnSpc>
                <a:spcPct val="150000"/>
              </a:lnSpc>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电与磁有密切联系</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。1820 年</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,奥斯特从实验中发现</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:放在导线旁边的小磁针在导线通</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过电流时会受到力的作用而偏转</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。这说明通电导体周围存在磁场</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即电流具有磁效应</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电流的磁效应说明</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:磁场是由电荷运动产生的</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。安培提</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出了著名的分子电流假说</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,揭示了</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磁现象的电本质</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,即磁铁的磁场和电流的磁场一样</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,都是由</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电荷运动产生的。</a:t>
            </a:r>
            <a:endParaRPr sz="2000" dirty="0">
              <a:latin typeface="微软雅黑" panose="020B0503020204020204" charset="-122"/>
              <a:ea typeface="微软雅黑" panose="020B0503020204020204" charset="-122"/>
              <a:cs typeface="微软雅黑" panose="020B0503020204020204" charset="-122"/>
            </a:endParaRPr>
          </a:p>
          <a:p>
            <a:pPr marL="15240" indent="264160" algn="l" rtl="0" eaLnBrk="0">
              <a:lnSpc>
                <a:spcPct val="136000"/>
              </a:lnSpc>
              <a:spcBef>
                <a:spcPts val="260"/>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通电导体周围的磁场方向(</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即磁感线方向)</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与电流的关系可以用安培定则来判断</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安</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培定则也称为右手螺旋定则</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2000" dirty="0">
              <a:latin typeface="微软雅黑" panose="020B0503020204020204" charset="-122"/>
              <a:ea typeface="微软雅黑" panose="020B0503020204020204" charset="-122"/>
              <a:cs typeface="微软雅黑" panose="020B0503020204020204" charset="-122"/>
            </a:endParaRPr>
          </a:p>
          <a:p>
            <a:pPr marL="287655" algn="l" rtl="0" eaLnBrk="0">
              <a:lnSpc>
                <a:spcPct val="90000"/>
              </a:lnSpc>
              <a:spcBef>
                <a:spcPts val="690"/>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 </a:t>
            </a:r>
            <a:r>
              <a:rPr sz="2000" kern="0" spc="10" dirty="0">
                <a:solidFill>
                  <a:srgbClr val="000000">
                    <a:alpha val="100000"/>
                  </a:srgbClr>
                </a:solidFill>
                <a:latin typeface="黑体" panose="02010609060101010101" charset="-122"/>
                <a:ea typeface="黑体" panose="02010609060101010101" charset="-122"/>
                <a:cs typeface="黑体" panose="02010609060101010101" charset="-122"/>
                <a:sym typeface="+mn-ea"/>
              </a:rPr>
              <a:t>通电直导线的磁场</a:t>
            </a:r>
            <a:endParaRPr sz="2000" dirty="0">
              <a:latin typeface="Arial" panose="020B0604020202020204"/>
              <a:ea typeface="Arial" panose="020B0604020202020204"/>
              <a:cs typeface="Arial" panose="020B0604020202020204"/>
            </a:endParaRPr>
          </a:p>
          <a:p>
            <a:pPr marL="13970" indent="266065" algn="l" rtl="0" eaLnBrk="0">
              <a:lnSpc>
                <a:spcPct val="142000"/>
              </a:lnSpc>
              <a:spcBef>
                <a:spcPts val="0"/>
              </a:spcBef>
            </a:pP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通电直导线的磁场的磁感线是以导</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线上各点为圆心的同心圆</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970" indent="266065" algn="l" rtl="0" eaLnBrk="0">
              <a:lnSpc>
                <a:spcPct val="142000"/>
              </a:lnSpc>
              <a:spcBef>
                <a:spcPts val="0"/>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这些同心圆都在与导</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线垂直的平面上</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。通电直导线磁感线方向</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970" indent="266065" algn="l" rtl="0" eaLnBrk="0">
              <a:lnSpc>
                <a:spcPct val="142000"/>
              </a:lnSpc>
              <a:spcBef>
                <a:spcPts val="0"/>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与电流的关系用安培定则判断</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:用右</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手握住通</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电直导体</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970" indent="266065" algn="l" rtl="0" eaLnBrk="0">
              <a:lnSpc>
                <a:spcPct val="142000"/>
              </a:lnSpc>
              <a:spcBef>
                <a:spcPts val="0"/>
              </a:spcBef>
            </a:pP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让伸直的大拇指指向电流方向</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,弯曲的 4 指所指的方向就</a:t>
            </a:r>
            <a:endPar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970" indent="266065" algn="l" rtl="0" eaLnBrk="0">
              <a:lnSpc>
                <a:spcPct val="142000"/>
              </a:lnSpc>
              <a:spcBef>
                <a:spcPts val="0"/>
              </a:spcBef>
            </a:pP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是磁</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感线的环绕方</a:t>
            </a:r>
            <a:r>
              <a:rPr lang="zh-CN" altLang="en-US" sz="2000" dirty="0">
                <a:solidFill>
                  <a:schemeClr val="tx1">
                    <a:lumMod val="75000"/>
                    <a:lumOff val="25000"/>
                  </a:schemeClr>
                </a:solidFill>
                <a:latin typeface="Arial" panose="020B0604020202020204" pitchFamily="34" charset="0"/>
                <a:ea typeface="微软雅黑" panose="020B0503020204020204" charset="-122"/>
              </a:rPr>
              <a:t>向</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。如图</a:t>
            </a:r>
            <a:r>
              <a:rPr lang="en-US" altLang="zh-CN" sz="2000" dirty="0">
                <a:solidFill>
                  <a:schemeClr val="tx1">
                    <a:lumMod val="75000"/>
                    <a:lumOff val="25000"/>
                  </a:schemeClr>
                </a:solidFill>
                <a:latin typeface="Arial" panose="020B0604020202020204" pitchFamily="34" charset="0"/>
                <a:ea typeface="微软雅黑" panose="020B0503020204020204" charset="-122"/>
              </a:rPr>
              <a:t> 2- 1-4 </a:t>
            </a:r>
            <a:r>
              <a:rPr lang="zh-CN" altLang="en-US" sz="2000" dirty="0">
                <a:solidFill>
                  <a:schemeClr val="tx1">
                    <a:lumMod val="75000"/>
                    <a:lumOff val="25000"/>
                  </a:schemeClr>
                </a:solidFill>
                <a:latin typeface="Arial" panose="020B0604020202020204" pitchFamily="34" charset="0"/>
                <a:ea typeface="微软雅黑" panose="020B0503020204020204" charset="-122"/>
              </a:rPr>
              <a:t>所示。</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marL="13970" indent="266065" algn="l" rtl="0" eaLnBrk="0">
              <a:lnSpc>
                <a:spcPct val="142000"/>
              </a:lnSpc>
              <a:spcBef>
                <a:spcPts val="0"/>
              </a:spcBef>
            </a:pP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9120505" y="4267835"/>
            <a:ext cx="2453640" cy="2353945"/>
          </a:xfrm>
          <a:prstGeom prst="rect">
            <a:avLst/>
          </a:prstGeom>
        </p:spPr>
      </p:pic>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54405" y="1875790"/>
            <a:ext cx="10276205" cy="2064385"/>
          </a:xfrm>
          <a:prstGeom prst="rect">
            <a:avLst/>
          </a:prstGeom>
          <a:noFill/>
          <a:ln w="9525">
            <a:noFill/>
          </a:ln>
        </p:spPr>
        <p:txBody>
          <a:bodyPr wrap="square">
            <a:spAutoFit/>
          </a:bodyPr>
          <a:lstStyle/>
          <a:p>
            <a:pPr marL="12700" algn="l" rtl="0" eaLnBrk="0">
              <a:lnSpc>
                <a:spcPct val="91000"/>
              </a:lnSpc>
            </a:pPr>
            <a:r>
              <a:rPr lang="en-US" sz="2600" b="1" dirty="0">
                <a:solidFill>
                  <a:srgbClr val="CC9924"/>
                </a:solidFill>
                <a:latin typeface="Arial" panose="020B0604020202020204" pitchFamily="34" charset="0"/>
                <a:ea typeface="微软雅黑" panose="020B0503020204020204" charset="-122"/>
              </a:rPr>
              <a:t>     </a:t>
            </a:r>
            <a:r>
              <a:rPr sz="2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 </a:t>
            </a:r>
            <a:r>
              <a:rPr sz="2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通电螺线管的磁场</a:t>
            </a:r>
            <a:endParaRPr sz="2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pPr marL="12700" algn="l" rtl="0" eaLnBrk="0">
              <a:lnSpc>
                <a:spcPct val="91000"/>
              </a:lnSpc>
            </a:pPr>
            <a:r>
              <a:rPr lang="zh-CN" altLang="en-US" sz="2300" dirty="0">
                <a:solidFill>
                  <a:schemeClr val="tx1">
                    <a:lumMod val="75000"/>
                    <a:lumOff val="25000"/>
                  </a:schemeClr>
                </a:solidFill>
                <a:latin typeface="Arial" panose="020B0604020202020204" pitchFamily="34" charset="0"/>
                <a:ea typeface="微软雅黑" panose="020B0503020204020204" charset="-122"/>
              </a:rPr>
              <a:t>通电螺线管外部的磁场和条形磁体的磁场一样</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一端相当于</a:t>
            </a:r>
            <a:r>
              <a:rPr lang="en-US" altLang="zh-CN" sz="2300" dirty="0">
                <a:solidFill>
                  <a:schemeClr val="tx1">
                    <a:lumMod val="75000"/>
                    <a:lumOff val="25000"/>
                  </a:schemeClr>
                </a:solidFill>
                <a:latin typeface="Arial" panose="020B0604020202020204" pitchFamily="34" charset="0"/>
                <a:ea typeface="微软雅黑" panose="020B0503020204020204" charset="-122"/>
              </a:rPr>
              <a:t> N </a:t>
            </a:r>
            <a:r>
              <a:rPr lang="zh-CN" altLang="en-US" sz="2300" dirty="0">
                <a:solidFill>
                  <a:schemeClr val="tx1">
                    <a:lumMod val="75000"/>
                    <a:lumOff val="25000"/>
                  </a:schemeClr>
                </a:solidFill>
                <a:latin typeface="Arial" panose="020B0604020202020204" pitchFamily="34" charset="0"/>
                <a:ea typeface="微软雅黑" panose="020B0503020204020204" charset="-122"/>
              </a:rPr>
              <a:t>极</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另一端相当于</a:t>
            </a:r>
            <a:r>
              <a:rPr lang="en-US" altLang="zh-CN" sz="2300" dirty="0">
                <a:solidFill>
                  <a:schemeClr val="tx1">
                    <a:lumMod val="75000"/>
                    <a:lumOff val="25000"/>
                  </a:schemeClr>
                </a:solidFill>
                <a:latin typeface="Arial" panose="020B0604020202020204" pitchFamily="34" charset="0"/>
                <a:ea typeface="微软雅黑" panose="020B0503020204020204" charset="-122"/>
              </a:rPr>
              <a:t> S   </a:t>
            </a:r>
            <a:r>
              <a:rPr lang="zh-CN" altLang="en-US" sz="2300" dirty="0">
                <a:solidFill>
                  <a:schemeClr val="tx1">
                    <a:lumMod val="75000"/>
                    <a:lumOff val="25000"/>
                  </a:schemeClr>
                </a:solidFill>
                <a:latin typeface="Arial" panose="020B0604020202020204" pitchFamily="34" charset="0"/>
                <a:ea typeface="微软雅黑" panose="020B0503020204020204" charset="-122"/>
              </a:rPr>
              <a:t>极</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。通电螺线管磁场方向的判断方法</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用右手握住通电螺线管</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让弯曲的</a:t>
            </a:r>
            <a:r>
              <a:rPr lang="en-US" altLang="zh-CN" sz="2300" dirty="0">
                <a:solidFill>
                  <a:schemeClr val="tx1">
                    <a:lumMod val="75000"/>
                    <a:lumOff val="25000"/>
                  </a:schemeClr>
                </a:solidFill>
                <a:latin typeface="Arial" panose="020B0604020202020204" pitchFamily="34" charset="0"/>
                <a:ea typeface="微软雅黑" panose="020B0503020204020204" charset="-122"/>
              </a:rPr>
              <a:t> 4 </a:t>
            </a:r>
            <a:r>
              <a:rPr lang="zh-CN" altLang="en-US" sz="2300" dirty="0">
                <a:solidFill>
                  <a:schemeClr val="tx1">
                    <a:lumMod val="75000"/>
                    <a:lumOff val="25000"/>
                  </a:schemeClr>
                </a:solidFill>
                <a:latin typeface="Arial" panose="020B0604020202020204" pitchFamily="34" charset="0"/>
                <a:ea typeface="微软雅黑" panose="020B0503020204020204" charset="-122"/>
              </a:rPr>
              <a:t>指指向电流方</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向</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大拇指所指的方向就是螺线管内部磁感线的方向</a:t>
            </a:r>
            <a:r>
              <a:rPr lang="en-US" altLang="zh-CN" sz="2300" dirty="0">
                <a:solidFill>
                  <a:schemeClr val="tx1">
                    <a:lumMod val="75000"/>
                    <a:lumOff val="25000"/>
                  </a:schemeClr>
                </a:solidFill>
                <a:latin typeface="Arial" panose="020B0604020202020204" pitchFamily="34" charset="0"/>
                <a:ea typeface="微软雅黑" panose="020B0503020204020204" charset="-122"/>
              </a:rPr>
              <a:t> , </a:t>
            </a:r>
            <a:r>
              <a:rPr lang="zh-CN" altLang="en-US" sz="2300" dirty="0">
                <a:solidFill>
                  <a:schemeClr val="tx1">
                    <a:lumMod val="75000"/>
                    <a:lumOff val="25000"/>
                  </a:schemeClr>
                </a:solidFill>
                <a:latin typeface="Arial" panose="020B0604020202020204" pitchFamily="34" charset="0"/>
                <a:ea typeface="微软雅黑" panose="020B0503020204020204" charset="-122"/>
              </a:rPr>
              <a:t>即大拇指指向通电螺线管的</a:t>
            </a:r>
            <a:r>
              <a:rPr lang="en-US" altLang="zh-CN" sz="2300" dirty="0">
                <a:solidFill>
                  <a:schemeClr val="tx1">
                    <a:lumMod val="75000"/>
                    <a:lumOff val="25000"/>
                  </a:schemeClr>
                </a:solidFill>
                <a:latin typeface="Arial" panose="020B0604020202020204" pitchFamily="34" charset="0"/>
                <a:ea typeface="微软雅黑" panose="020B0503020204020204" charset="-122"/>
              </a:rPr>
              <a:t> N </a:t>
            </a:r>
            <a:r>
              <a:rPr lang="zh-CN" altLang="en-US" sz="2300" dirty="0">
                <a:solidFill>
                  <a:schemeClr val="tx1">
                    <a:lumMod val="75000"/>
                    <a:lumOff val="25000"/>
                  </a:schemeClr>
                </a:solidFill>
                <a:latin typeface="Arial" panose="020B0604020202020204" pitchFamily="34" charset="0"/>
                <a:ea typeface="微软雅黑" panose="020B0503020204020204" charset="-122"/>
              </a:rPr>
              <a:t>极</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如图</a:t>
            </a:r>
            <a:r>
              <a:rPr lang="en-US" altLang="zh-CN" sz="2300" dirty="0">
                <a:solidFill>
                  <a:schemeClr val="tx1">
                    <a:lumMod val="75000"/>
                    <a:lumOff val="25000"/>
                  </a:schemeClr>
                </a:solidFill>
                <a:latin typeface="Arial" panose="020B0604020202020204" pitchFamily="34" charset="0"/>
                <a:ea typeface="微软雅黑" panose="020B0503020204020204" charset="-122"/>
              </a:rPr>
              <a:t> 2- 1-5 </a:t>
            </a:r>
            <a:r>
              <a:rPr lang="zh-CN" altLang="en-US" sz="2300" dirty="0">
                <a:solidFill>
                  <a:schemeClr val="tx1">
                    <a:lumMod val="75000"/>
                    <a:lumOff val="25000"/>
                  </a:schemeClr>
                </a:solidFill>
                <a:latin typeface="Arial" panose="020B0604020202020204" pitchFamily="34" charset="0"/>
                <a:ea typeface="微软雅黑" panose="020B0503020204020204" charset="-122"/>
              </a:rPr>
              <a:t>所示。</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marL="12700" algn="l" rtl="0" eaLnBrk="0">
              <a:lnSpc>
                <a:spcPct val="91000"/>
              </a:lnSpc>
            </a:pP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7230745" y="3304540"/>
            <a:ext cx="4312920" cy="2453640"/>
          </a:xfrm>
          <a:prstGeom prst="rect">
            <a:avLst/>
          </a:prstGeom>
        </p:spPr>
      </p:pic>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68045" y="1100455"/>
            <a:ext cx="6182360" cy="949960"/>
          </a:xfrm>
          <a:prstGeom prst="rect">
            <a:avLst/>
          </a:prstGeom>
          <a:noFill/>
          <a:ln w="9525">
            <a:noFill/>
          </a:ln>
        </p:spPr>
        <p:txBody>
          <a:bodyPr wrap="square">
            <a:noAutofit/>
          </a:bodyPr>
          <a:lstStyle/>
          <a:p>
            <a:pPr indent="-457200" fontAlgn="auto">
              <a:lnSpc>
                <a:spcPct val="150000"/>
              </a:lnSpc>
            </a:pPr>
            <a:r>
              <a:rPr lang="zh-CN" altLang="en-US" sz="2500" b="1" dirty="0">
                <a:solidFill>
                  <a:srgbClr val="005CAF"/>
                </a:solidFill>
                <a:latin typeface="Arial" panose="020B0604020202020204" pitchFamily="34" charset="0"/>
                <a:ea typeface="微软雅黑" panose="020B0503020204020204" charset="-122"/>
              </a:rPr>
              <a:t>学习资料</a:t>
            </a:r>
            <a:r>
              <a:rPr lang="en-US" altLang="zh-CN" sz="2500" b="1" dirty="0">
                <a:solidFill>
                  <a:srgbClr val="005CAF"/>
                </a:solidFill>
                <a:latin typeface="Arial" panose="020B0604020202020204" pitchFamily="34" charset="0"/>
                <a:ea typeface="微软雅黑" panose="020B0503020204020204" charset="-122"/>
              </a:rPr>
              <a:t> 5   </a:t>
            </a:r>
            <a:r>
              <a:rPr lang="zh-CN" altLang="en-US" sz="2500" b="1" dirty="0">
                <a:solidFill>
                  <a:srgbClr val="005CAF"/>
                </a:solidFill>
                <a:latin typeface="Arial" panose="020B0604020202020204" pitchFamily="34" charset="0"/>
                <a:ea typeface="微软雅黑" panose="020B0503020204020204" charset="-122"/>
              </a:rPr>
              <a:t>继电器</a:t>
            </a:r>
            <a:endParaRPr lang="zh-CN" altLang="en-US" sz="2500" b="1" dirty="0">
              <a:solidFill>
                <a:srgbClr val="005CAF"/>
              </a:solidFill>
              <a:latin typeface="Arial" panose="020B0604020202020204" pitchFamily="34" charset="0"/>
              <a:ea typeface="微软雅黑" panose="020B0503020204020204" charset="-122"/>
            </a:endParaRPr>
          </a:p>
          <a:p>
            <a:pPr indent="-457200" fontAlgn="auto">
              <a:lnSpc>
                <a:spcPct val="150000"/>
              </a:lnSpc>
            </a:pPr>
            <a:endParaRPr lang="zh-CN" altLang="en-US" sz="2500" b="1" dirty="0">
              <a:solidFill>
                <a:srgbClr val="005CAF"/>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1620" y="1882140"/>
            <a:ext cx="6242050" cy="1546860"/>
          </a:xfrm>
          <a:prstGeom prst="rect">
            <a:avLst/>
          </a:prstGeom>
          <a:noFill/>
        </p:spPr>
        <p:txBody>
          <a:bodyPr wrap="square" lIns="0" tIns="0" rIns="0" bIns="0" rtlCol="0" anchor="t">
            <a:noAutofit/>
          </a:bodyPr>
          <a:p>
            <a:pPr marL="12700" indent="266065" algn="l" eaLnBrk="0">
              <a:lnSpc>
                <a:spcPct val="141000"/>
              </a:lnSpc>
              <a:spcBef>
                <a:spcPts val="5"/>
              </a:spcBef>
            </a:pPr>
            <a:r>
              <a:rPr sz="2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继电器是用来实现电路中连接点闭</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合或断开的一种控制器件</a:t>
            </a:r>
            <a:r>
              <a:rPr sz="24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,通常应用于自动控制</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电路</a:t>
            </a:r>
            <a:r>
              <a:rPr sz="2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。继电器是一种用小电流(</a:t>
            </a:r>
            <a:r>
              <a:rPr sz="24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或低电压)</a:t>
            </a:r>
            <a:r>
              <a:rPr sz="2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控制大电流(</a:t>
            </a:r>
            <a:r>
              <a:rPr sz="24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或高电压)</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的自动开关电器</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,继电</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器的电磁系统和触点都较小</a:t>
            </a:r>
            <a:r>
              <a:rPr sz="24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因此它的动作迅速</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,反应灵敏</a:t>
            </a:r>
            <a:r>
              <a:rPr sz="24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。它由电磁机构与触点系统两</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部分组成</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,包括铁芯、衔铁</a:t>
            </a:r>
            <a:r>
              <a:rPr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、线圈、触点、簧片等</a:t>
            </a:r>
            <a:r>
              <a:rPr sz="2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电磁继电器就是利用电磁铁来控制工作</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电路的一种开关</a:t>
            </a:r>
            <a:r>
              <a:rPr sz="2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,其结构如图 2-</a:t>
            </a:r>
            <a:r>
              <a:rPr sz="24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1-6 所示</a:t>
            </a:r>
            <a:endParaRPr lang="zh-CN" altLang="en-US" sz="2400" b="1" kern="0" spc="3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2"/>
          <a:stretch>
            <a:fillRect/>
          </a:stretch>
        </p:blipFill>
        <p:spPr>
          <a:xfrm>
            <a:off x="6903720" y="3764915"/>
            <a:ext cx="5288280" cy="2621280"/>
          </a:xfrm>
          <a:prstGeom prst="rect">
            <a:avLst/>
          </a:prstGeom>
        </p:spPr>
      </p:pic>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54405" y="1875790"/>
            <a:ext cx="10276205" cy="2630805"/>
          </a:xfrm>
          <a:prstGeom prst="rect">
            <a:avLst/>
          </a:prstGeom>
          <a:noFill/>
          <a:ln w="9525">
            <a:noFill/>
          </a:ln>
        </p:spPr>
        <p:txBody>
          <a:bodyPr wrap="square">
            <a:spAutoFit/>
          </a:bodyPr>
          <a:lstStyle/>
          <a:p>
            <a:pPr marL="12700" indent="271780" algn="l" rtl="0" eaLnBrk="0">
              <a:lnSpc>
                <a:spcPct val="140000"/>
              </a:lnSpc>
              <a:spcBef>
                <a:spcPts val="5"/>
              </a:spcBef>
            </a:pPr>
            <a:r>
              <a:rPr lang="en-US" sz="2600" b="1" dirty="0">
                <a:solidFill>
                  <a:srgbClr val="CC9924"/>
                </a:solidFill>
                <a:latin typeface="Arial" panose="020B0604020202020204" pitchFamily="34" charset="0"/>
                <a:ea typeface="微软雅黑" panose="020B0503020204020204" charset="-122"/>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只要在继电器线圈两端加上一定的电压</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,线圈中就会流过一定的电流</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,从而产</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生电流</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的磁效应</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,衔铁就会在电磁力的作用下克服弹簧的拉力吸向铁芯</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,从而带动衔铁的动触</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点</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与静触点吸合</a:t>
            </a:r>
            <a:r>
              <a:rPr sz="23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。当线圈断电</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后</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3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电磁吸力随之消失</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,衔铁就会在弹簧反作用力的作用下返</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回原来的位置</a:t>
            </a:r>
            <a:r>
              <a:rPr sz="23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,使动触点与原来的静触点(</a:t>
            </a:r>
            <a:r>
              <a:rPr sz="23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动断触点)</a:t>
            </a:r>
            <a:r>
              <a:rPr sz="23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吸合</a:t>
            </a:r>
            <a:r>
              <a:rPr sz="23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。这样反复吸合与释放</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,达到了</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接通与切断电路的目</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01140" y="902970"/>
            <a:ext cx="9795510" cy="5513705"/>
          </a:xfrm>
          <a:prstGeom prst="rect">
            <a:avLst/>
          </a:prstGeom>
          <a:noFill/>
          <a:ln w="9525">
            <a:noFill/>
          </a:ln>
        </p:spPr>
        <p:txBody>
          <a:bodyPr wrap="square">
            <a:spAutoFit/>
          </a:bodyPr>
          <a:lstStyle/>
          <a:p>
            <a:pPr marL="1662430" algn="l" rtl="0" eaLnBrk="0">
              <a:lnSpc>
                <a:spcPct val="97000"/>
              </a:lnSpc>
            </a:pPr>
            <a:endParaRPr sz="2800" dirty="0">
              <a:latin typeface="微软雅黑" panose="020B0503020204020204" charset="-122"/>
              <a:ea typeface="微软雅黑" panose="020B0503020204020204" charset="-122"/>
              <a:cs typeface="微软雅黑" panose="020B0503020204020204" charset="-122"/>
            </a:endParaRPr>
          </a:p>
          <a:p>
            <a:pPr marL="280035" algn="l" rtl="0" eaLnBrk="0">
              <a:lnSpc>
                <a:spcPct val="91000"/>
              </a:lnSpc>
              <a:spcBef>
                <a:spcPts val="1415"/>
              </a:spcBef>
            </a:pPr>
            <a:r>
              <a:rPr sz="28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rPr>
              <a:t>保险检查</a:t>
            </a:r>
            <a:endParaRPr sz="2800" dirty="0">
              <a:latin typeface="黑体" panose="02010609060101010101" charset="-122"/>
              <a:ea typeface="黑体" panose="02010609060101010101" charset="-122"/>
              <a:cs typeface="黑体" panose="02010609060101010101" charset="-122"/>
            </a:endParaRPr>
          </a:p>
          <a:p>
            <a:pPr indent="-457200" fontAlgn="auto">
              <a:lnSpc>
                <a:spcPct val="150000"/>
              </a:lnSpc>
            </a:pPr>
            <a:r>
              <a:rPr lang="zh-CN" altLang="en-US" sz="2600" b="1" dirty="0">
                <a:solidFill>
                  <a:srgbClr val="CC9924"/>
                </a:solidFill>
                <a:latin typeface="Arial" panose="020B0604020202020204" pitchFamily="34" charset="0"/>
                <a:ea typeface="微软雅黑" panose="020B0503020204020204" charset="-122"/>
              </a:rPr>
              <a:t> </a:t>
            </a:r>
            <a:r>
              <a:rPr lang="zh-CN" altLang="en-US" sz="2600" b="1" dirty="0">
                <a:solidFill>
                  <a:srgbClr val="CC9924"/>
                </a:solidFill>
                <a:latin typeface="Arial" panose="020B0604020202020204" pitchFamily="34" charset="0"/>
                <a:ea typeface="微软雅黑" panose="020B0503020204020204" charset="-122"/>
                <a:sym typeface="+mn-ea"/>
              </a:rPr>
              <a:t>操作步骤</a:t>
            </a:r>
            <a:endParaRPr lang="en-US" altLang="zh-CN" sz="2600" b="1" dirty="0">
              <a:solidFill>
                <a:srgbClr val="CC9924"/>
              </a:solidFill>
              <a:latin typeface="Arial" panose="020B0604020202020204" pitchFamily="34" charset="0"/>
              <a:ea typeface="微软雅黑" panose="020B0503020204020204" charset="-122"/>
            </a:endParaRPr>
          </a:p>
          <a:p>
            <a:pPr indent="-457200" fontAlgn="auto">
              <a:lnSpc>
                <a:spcPct val="150000"/>
              </a:lnSpc>
            </a:pPr>
            <a:r>
              <a:rPr lang="en-US" altLang="zh-CN" sz="2600" b="1" dirty="0">
                <a:solidFill>
                  <a:srgbClr val="CC9924"/>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 1 :</a:t>
            </a:r>
            <a:r>
              <a:rPr lang="zh-CN" altLang="en-US" sz="2000" dirty="0">
                <a:solidFill>
                  <a:schemeClr val="tx1">
                    <a:lumMod val="75000"/>
                    <a:lumOff val="25000"/>
                  </a:schemeClr>
                </a:solidFill>
                <a:latin typeface="Arial" panose="020B0604020202020204" pitchFamily="34" charset="0"/>
                <a:ea typeface="微软雅黑" panose="020B0503020204020204" charset="-122"/>
              </a:rPr>
              <a:t>车辆停放平稳并驻车可靠</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打开车门</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铺好驾驶室内部防护四件套</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拉动发动</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机舱盖手柄。</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 2 :</a:t>
            </a:r>
            <a:r>
              <a:rPr lang="zh-CN" altLang="en-US" sz="2000" dirty="0">
                <a:solidFill>
                  <a:schemeClr val="tx1">
                    <a:lumMod val="75000"/>
                    <a:lumOff val="25000"/>
                  </a:schemeClr>
                </a:solidFill>
                <a:latin typeface="Arial" panose="020B0604020202020204" pitchFamily="34" charset="0"/>
                <a:ea typeface="微软雅黑" panose="020B0503020204020204" charset="-122"/>
              </a:rPr>
              <a:t>打开发动机机舱盖并可靠支撑</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铺好发动机舱防护罩。</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 3 :</a:t>
            </a:r>
            <a:r>
              <a:rPr lang="zh-CN" altLang="en-US" sz="2000" dirty="0">
                <a:solidFill>
                  <a:schemeClr val="tx1">
                    <a:lumMod val="75000"/>
                    <a:lumOff val="25000"/>
                  </a:schemeClr>
                </a:solidFill>
                <a:latin typeface="Arial" panose="020B0604020202020204" pitchFamily="34" charset="0"/>
                <a:ea typeface="微软雅黑" panose="020B0503020204020204" charset="-122"/>
              </a:rPr>
              <a:t>查看电喇叭电路图</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如图</a:t>
            </a:r>
            <a:r>
              <a:rPr lang="en-US" altLang="zh-CN" sz="2000" dirty="0">
                <a:solidFill>
                  <a:schemeClr val="tx1">
                    <a:lumMod val="75000"/>
                    <a:lumOff val="25000"/>
                  </a:schemeClr>
                </a:solidFill>
                <a:latin typeface="Arial" panose="020B0604020202020204" pitchFamily="34" charset="0"/>
                <a:ea typeface="微软雅黑" panose="020B0503020204020204" charset="-122"/>
              </a:rPr>
              <a:t> 2- 1-7 </a:t>
            </a:r>
            <a:r>
              <a:rPr lang="zh-CN" altLang="en-US" sz="2000" dirty="0">
                <a:solidFill>
                  <a:schemeClr val="tx1">
                    <a:lumMod val="75000"/>
                    <a:lumOff val="25000"/>
                  </a:schemeClr>
                </a:solidFill>
                <a:latin typeface="Arial" panose="020B0604020202020204" pitchFamily="34" charset="0"/>
                <a:ea typeface="微软雅黑" panose="020B0503020204020204" charset="-122"/>
              </a:rPr>
              <a:t>所示</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。查看保险盒、电喇叭安装位置</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。保险盒</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示意图如图</a:t>
            </a:r>
            <a:r>
              <a:rPr lang="en-US" altLang="zh-CN" sz="2000" dirty="0">
                <a:solidFill>
                  <a:schemeClr val="tx1">
                    <a:lumMod val="75000"/>
                    <a:lumOff val="25000"/>
                  </a:schemeClr>
                </a:solidFill>
                <a:latin typeface="Arial" panose="020B0604020202020204" pitchFamily="34" charset="0"/>
                <a:ea typeface="微软雅黑" panose="020B0503020204020204" charset="-122"/>
              </a:rPr>
              <a:t> 2- 1-8 </a:t>
            </a:r>
            <a:r>
              <a:rPr lang="zh-CN" altLang="en-US" sz="2000" dirty="0">
                <a:solidFill>
                  <a:schemeClr val="tx1">
                    <a:lumMod val="75000"/>
                    <a:lumOff val="25000"/>
                  </a:schemeClr>
                </a:solidFill>
                <a:latin typeface="Arial" panose="020B0604020202020204" pitchFamily="34" charset="0"/>
                <a:ea typeface="微软雅黑" panose="020B0503020204020204" charset="-122"/>
              </a:rPr>
              <a:t>所示。</a:t>
            </a:r>
            <a:endParaRPr lang="en-US" altLang="zh-CN"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4 :</a:t>
            </a:r>
            <a:r>
              <a:rPr lang="zh-CN" altLang="en-US" sz="2000" dirty="0">
                <a:solidFill>
                  <a:schemeClr val="tx1">
                    <a:lumMod val="75000"/>
                    <a:lumOff val="25000"/>
                  </a:schemeClr>
                </a:solidFill>
                <a:latin typeface="Arial" panose="020B0604020202020204" pitchFamily="34" charset="0"/>
                <a:ea typeface="微软雅黑" panose="020B0503020204020204" charset="-122"/>
              </a:rPr>
              <a:t>按电喇叭开头</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检查保险两端是否有电</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无电则检查保险是否断路</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断路则更换</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保险。</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p:txBody>
      </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任务实施</a:t>
            </a:r>
            <a:r>
              <a:rPr lang="en-US" altLang="zh-CN"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            </a:t>
            </a:r>
            <a:r>
              <a:rPr sz="2800" kern="0" spc="7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电喇叭故障检修</a:t>
            </a:r>
            <a:endParaRPr lang="en-US" altLang="zh-CN"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99745" y="346075"/>
            <a:ext cx="876300" cy="781050"/>
            <a:chOff x="787" y="545"/>
            <a:chExt cx="1380" cy="1230"/>
          </a:xfrm>
        </p:grpSpPr>
        <p:grpSp>
          <p:nvGrpSpPr>
            <p:cNvPr id="3" name="组合 2"/>
            <p:cNvGrpSpPr/>
            <p:nvPr/>
          </p:nvGrpSpPr>
          <p:grpSpPr>
            <a:xfrm>
              <a:off x="787" y="545"/>
              <a:ext cx="1380" cy="1230"/>
              <a:chOff x="8370" y="4384"/>
              <a:chExt cx="2280" cy="2032"/>
            </a:xfrm>
          </p:grpSpPr>
          <p:grpSp>
            <p:nvGrpSpPr>
              <p:cNvPr id="4" name="组合 158"/>
              <p:cNvGrpSpPr/>
              <p:nvPr/>
            </p:nvGrpSpPr>
            <p:grpSpPr>
              <a:xfrm>
                <a:off x="8370" y="4384"/>
                <a:ext cx="2280" cy="2032"/>
                <a:chOff x="3720691" y="2824413"/>
                <a:chExt cx="1341120" cy="1209172"/>
              </a:xfrm>
            </p:grpSpPr>
            <p:sp>
              <p:nvSpPr>
                <p:cNvPr id="7"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pic>
          <p:nvPicPr>
            <p:cNvPr id="12299" name="图片 65"/>
            <p:cNvPicPr>
              <a:picLocks noChangeAspect="1"/>
            </p:cNvPicPr>
            <p:nvPr/>
          </p:nvPicPr>
          <p:blipFill>
            <a:blip r:embed="rId1"/>
            <a:stretch>
              <a:fillRect/>
            </a:stretch>
          </p:blipFill>
          <p:spPr>
            <a:xfrm>
              <a:off x="1063" y="730"/>
              <a:ext cx="837" cy="837"/>
            </a:xfrm>
            <a:prstGeom prst="rect">
              <a:avLst/>
            </a:prstGeom>
            <a:noFill/>
            <a:ln w="9525">
              <a:noFill/>
            </a:ln>
          </p:spPr>
        </p:pic>
      </p:gr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7" descr="M5喇叭电路图"/>
          <p:cNvPicPr>
            <a:picLocks noChangeAspect="1"/>
          </p:cNvPicPr>
          <p:nvPr/>
        </p:nvPicPr>
        <p:blipFill>
          <a:blip r:embed="rId1"/>
          <a:stretch>
            <a:fillRect/>
          </a:stretch>
        </p:blipFill>
        <p:spPr>
          <a:xfrm>
            <a:off x="341630" y="123190"/>
            <a:ext cx="5454015" cy="6471920"/>
          </a:xfrm>
          <a:prstGeom prst="rect">
            <a:avLst/>
          </a:prstGeom>
        </p:spPr>
      </p:pic>
      <p:pic>
        <p:nvPicPr>
          <p:cNvPr id="11" name="图片 11" descr="M5机仓保鲜盒"/>
          <p:cNvPicPr>
            <a:picLocks noChangeAspect="1"/>
          </p:cNvPicPr>
          <p:nvPr/>
        </p:nvPicPr>
        <p:blipFill>
          <a:blip r:embed="rId2"/>
          <a:stretch>
            <a:fillRect/>
          </a:stretch>
        </p:blipFill>
        <p:spPr>
          <a:xfrm>
            <a:off x="6162675" y="0"/>
            <a:ext cx="5675630" cy="6595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53365" y="-635"/>
            <a:ext cx="11685905" cy="6437630"/>
          </a:xfrm>
          <a:prstGeom prst="rect">
            <a:avLst/>
          </a:prstGeom>
          <a:noFill/>
        </p:spPr>
        <p:txBody>
          <a:bodyPr wrap="square" lIns="0" tIns="0" rIns="0" bIns="0" rtlCol="0" anchor="t">
            <a:noAutofit/>
          </a:bodyPr>
          <a:p>
            <a:pPr marL="273685" algn="l" eaLnBrk="0">
              <a:lnSpc>
                <a:spcPts val="1720"/>
              </a:lnSpc>
            </a:pPr>
            <a:endParaRPr sz="28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pPr marL="273685" algn="l" eaLnBrk="0">
              <a:lnSpc>
                <a:spcPts val="1720"/>
              </a:lnSpc>
            </a:pPr>
            <a:endParaRPr sz="28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pPr marL="273685" algn="l" eaLnBrk="0">
              <a:lnSpc>
                <a:spcPts val="1720"/>
              </a:lnSpc>
            </a:pPr>
            <a:endParaRPr sz="28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pPr marL="273685" algn="l" eaLnBrk="0">
              <a:lnSpc>
                <a:spcPts val="1720"/>
              </a:lnSpc>
            </a:pPr>
            <a:r>
              <a:rPr sz="28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rPr>
              <a:t>继电器检查</a:t>
            </a:r>
            <a:endParaRPr sz="2800" dirty="0">
              <a:latin typeface="黑体" panose="02010609060101010101" charset="-122"/>
              <a:ea typeface="黑体" panose="02010609060101010101" charset="-122"/>
              <a:cs typeface="黑体" panose="02010609060101010101" charset="-122"/>
            </a:endParaRPr>
          </a:p>
          <a:p>
            <a:pPr marL="278130" algn="l" eaLnBrk="0">
              <a:lnSpc>
                <a:spcPct val="97000"/>
              </a:lnSpc>
              <a:spcBef>
                <a:spcPts val="775"/>
              </a:spcBef>
            </a:pP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5</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:按电喇叭开头</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,听电喇</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叭继电器是否动作。</a:t>
            </a:r>
            <a:endPar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78130" algn="l" eaLnBrk="0">
              <a:lnSpc>
                <a:spcPct val="97000"/>
              </a:lnSpc>
              <a:spcBef>
                <a:spcPts val="775"/>
              </a:spcBef>
            </a:pPr>
            <a:endParaRPr sz="2800" dirty="0">
              <a:latin typeface="微软雅黑" panose="020B0503020204020204" charset="-122"/>
              <a:ea typeface="微软雅黑" panose="020B0503020204020204" charset="-122"/>
              <a:cs typeface="微软雅黑" panose="020B0503020204020204" charset="-122"/>
            </a:endParaRPr>
          </a:p>
          <a:p>
            <a:pPr marL="278130" algn="l" eaLnBrk="0">
              <a:lnSpc>
                <a:spcPts val="1785"/>
              </a:lnSpc>
            </a:pP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6</a:t>
            </a:r>
            <a:r>
              <a:rPr sz="2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:检查继电</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器 30 和 85 端子是否有电。</a:t>
            </a:r>
            <a:endPar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78130" algn="l" eaLnBrk="0">
              <a:lnSpc>
                <a:spcPts val="1785"/>
              </a:lnSpc>
            </a:pPr>
            <a:endParaRPr sz="2800" dirty="0">
              <a:latin typeface="微软雅黑" panose="020B0503020204020204" charset="-122"/>
              <a:ea typeface="微软雅黑" panose="020B0503020204020204" charset="-122"/>
              <a:cs typeface="微软雅黑" panose="020B0503020204020204" charset="-122"/>
            </a:endParaRPr>
          </a:p>
          <a:p>
            <a:pPr marL="278130" algn="l" eaLnBrk="0">
              <a:lnSpc>
                <a:spcPct val="97000"/>
              </a:lnSpc>
              <a:spcBef>
                <a:spcPts val="620"/>
              </a:spcBef>
            </a:pP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7</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 85、86 端子间电阻是否符合规定。</a:t>
            </a:r>
            <a:endPar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78130" algn="l" eaLnBrk="0">
              <a:lnSpc>
                <a:spcPct val="97000"/>
              </a:lnSpc>
              <a:spcBef>
                <a:spcPts val="620"/>
              </a:spcBef>
            </a:pPr>
            <a:endParaRPr sz="2800" dirty="0">
              <a:latin typeface="微软雅黑" panose="020B0503020204020204" charset="-122"/>
              <a:ea typeface="微软雅黑" panose="020B0503020204020204" charset="-122"/>
              <a:cs typeface="微软雅黑" panose="020B0503020204020204" charset="-122"/>
            </a:endParaRPr>
          </a:p>
          <a:p>
            <a:pPr marL="278130" algn="l" eaLnBrk="0">
              <a:lnSpc>
                <a:spcPts val="1830"/>
              </a:lnSpc>
            </a:pP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8</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:带电测试触点是</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否闭合。</a:t>
            </a:r>
            <a:endPar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78130" algn="l" eaLnBrk="0">
              <a:lnSpc>
                <a:spcPts val="1830"/>
              </a:lnSpc>
            </a:pPr>
            <a:endParaRPr sz="2800" dirty="0">
              <a:latin typeface="微软雅黑" panose="020B0503020204020204" charset="-122"/>
              <a:ea typeface="微软雅黑" panose="020B0503020204020204" charset="-122"/>
              <a:cs typeface="微软雅黑" panose="020B0503020204020204" charset="-122"/>
            </a:endParaRPr>
          </a:p>
          <a:p>
            <a:pPr marL="285115" algn="l" eaLnBrk="0">
              <a:lnSpc>
                <a:spcPct val="91000"/>
              </a:lnSpc>
              <a:spcBef>
                <a:spcPts val="655"/>
              </a:spcBef>
            </a:pPr>
            <a:r>
              <a:rPr sz="2800" kern="0" spc="10" dirty="0">
                <a:solidFill>
                  <a:srgbClr val="000000">
                    <a:alpha val="100000"/>
                  </a:srgbClr>
                </a:solidFill>
                <a:latin typeface="黑体" panose="02010609060101010101" charset="-122"/>
                <a:ea typeface="黑体" panose="02010609060101010101" charset="-122"/>
                <a:cs typeface="黑体" panose="02010609060101010101" charset="-122"/>
                <a:sym typeface="+mn-ea"/>
              </a:rPr>
              <a:t>电喇叭检查</a:t>
            </a:r>
            <a:endParaRPr sz="2800" kern="0" spc="10" dirty="0">
              <a:solidFill>
                <a:srgbClr val="000000">
                  <a:alpha val="100000"/>
                </a:srgbClr>
              </a:solidFill>
              <a:latin typeface="黑体" panose="02010609060101010101" charset="-122"/>
              <a:ea typeface="黑体" panose="02010609060101010101" charset="-122"/>
              <a:cs typeface="黑体" panose="02010609060101010101" charset="-122"/>
              <a:sym typeface="+mn-ea"/>
            </a:endParaRPr>
          </a:p>
          <a:p>
            <a:pPr marL="285115" algn="l" eaLnBrk="0">
              <a:lnSpc>
                <a:spcPct val="91000"/>
              </a:lnSpc>
              <a:spcBef>
                <a:spcPts val="655"/>
              </a:spcBef>
            </a:pPr>
            <a:endParaRPr sz="2800" dirty="0">
              <a:latin typeface="黑体" panose="02010609060101010101" charset="-122"/>
              <a:ea typeface="黑体" panose="02010609060101010101" charset="-122"/>
              <a:cs typeface="黑体" panose="02010609060101010101" charset="-122"/>
            </a:endParaRPr>
          </a:p>
          <a:p>
            <a:pPr marL="278130" algn="l" eaLnBrk="0">
              <a:lnSpc>
                <a:spcPts val="1265"/>
              </a:lnSpc>
              <a:spcBef>
                <a:spcPts val="620"/>
              </a:spcBef>
            </a:pP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9</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:按电喇叭开头</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,并在电喇叭线束端测量电压</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,应</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为 12</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V。</a:t>
            </a:r>
            <a:endParaRPr sz="2800" dirty="0">
              <a:latin typeface="微软雅黑" panose="020B0503020204020204" charset="-122"/>
              <a:ea typeface="微软雅黑" panose="020B0503020204020204" charset="-122"/>
              <a:cs typeface="微软雅黑" panose="020B0503020204020204" charset="-122"/>
            </a:endParaRPr>
          </a:p>
          <a:p>
            <a:pPr marL="12700" indent="265430" algn="l" eaLnBrk="0">
              <a:lnSpc>
                <a:spcPct val="136000"/>
              </a:lnSpc>
              <a:spcBef>
                <a:spcPts val="225"/>
              </a:spcBef>
            </a:pP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10</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:检查电喇叭接线端子</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,端子间电阻应在</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1. 6</a:t>
            </a:r>
            <a:r>
              <a:rPr sz="28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Ω 左右</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,若不</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符合要求则更换电</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喇叭。</a:t>
            </a:r>
            <a:endParaRPr sz="2800" dirty="0">
              <a:latin typeface="微软雅黑" panose="020B0503020204020204" charset="-122"/>
              <a:ea typeface="微软雅黑" panose="020B0503020204020204" charset="-122"/>
              <a:cs typeface="微软雅黑" panose="020B0503020204020204" charset="-122"/>
            </a:endParaRPr>
          </a:p>
          <a:p>
            <a:pPr algn="l" eaLnBrk="0">
              <a:lnSpc>
                <a:spcPct val="101000"/>
              </a:lnSpc>
            </a:pPr>
            <a:endParaRPr sz="2800" dirty="0">
              <a:latin typeface="Arial" panose="020B0604020202020204"/>
              <a:ea typeface="Arial" panose="020B0604020202020204"/>
              <a:cs typeface="Arial" panose="020B0604020202020204"/>
            </a:endParaRPr>
          </a:p>
          <a:p>
            <a:pPr marL="278130" algn="l" eaLnBrk="0">
              <a:lnSpc>
                <a:spcPts val="1270"/>
              </a:lnSpc>
              <a:spcBef>
                <a:spcPts val="5"/>
              </a:spcBef>
            </a:pP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11</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:整理工具</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,打扫现场</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,注意 8</a:t>
            </a:r>
            <a:r>
              <a:rPr sz="28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s</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管理要求。</a:t>
            </a:r>
            <a:endParaRPr lang="zh-CN" altLang="en-US" sz="2800" b="1" kern="0" spc="1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35659" y="1821208"/>
            <a:ext cx="10799445" cy="4615815"/>
          </a:xfrm>
          <a:prstGeom prst="rect">
            <a:avLst/>
          </a:prstGeom>
          <a:noFill/>
          <a:ln w="9525">
            <a:noFill/>
          </a:ln>
        </p:spPr>
        <p:txBody>
          <a:bodyPr wrap="square">
            <a:spAutoFit/>
          </a:bodyPr>
          <a:lstStyle/>
          <a:p>
            <a:pPr indent="-457200" fontAlgn="auto">
              <a:lnSpc>
                <a:spcPct val="150000"/>
              </a:lnSpc>
            </a:pPr>
            <a:r>
              <a:rPr lang="en-US" altLang="zh-CN" sz="2800" b="1" dirty="0">
                <a:uFillTx/>
                <a:latin typeface="微软雅黑" panose="020B0503020204020204" charset="-122"/>
                <a:ea typeface="微软雅黑" panose="020B0503020204020204" charset="-122"/>
                <a:cs typeface="微软雅黑" panose="020B0503020204020204" charset="-122"/>
              </a:rPr>
              <a:t>     </a:t>
            </a:r>
            <a:r>
              <a:rPr lang="zh-CN" altLang="en-US" sz="2800" b="1" dirty="0">
                <a:uFillTx/>
                <a:latin typeface="微软雅黑" panose="020B0503020204020204" charset="-122"/>
                <a:ea typeface="微软雅黑" panose="020B0503020204020204" charset="-122"/>
                <a:cs typeface="微软雅黑" panose="020B0503020204020204" charset="-122"/>
              </a:rPr>
              <a:t>首先检查电喇叭是否损坏。按压转向盘上的喇叭按钮，未听到明显的电喇叭继电器的吸合声，同时用万用表检测电喇叭插头处电压，为</a:t>
            </a:r>
            <a:r>
              <a:rPr lang="en-US" altLang="zh-CN" sz="2800" b="1" dirty="0">
                <a:uFillTx/>
                <a:latin typeface="微软雅黑" panose="020B0503020204020204" charset="-122"/>
                <a:ea typeface="微软雅黑" panose="020B0503020204020204" charset="-122"/>
                <a:cs typeface="微软雅黑" panose="020B0503020204020204" charset="-122"/>
              </a:rPr>
              <a:t>0V</a:t>
            </a:r>
            <a:r>
              <a:rPr lang="zh-CN" altLang="en-US" sz="2800" b="1" dirty="0">
                <a:uFillTx/>
                <a:latin typeface="微软雅黑" panose="020B0503020204020204" charset="-122"/>
                <a:ea typeface="微软雅黑" panose="020B0503020204020204" charset="-122"/>
                <a:cs typeface="微软雅黑" panose="020B0503020204020204" charset="-122"/>
              </a:rPr>
              <a:t>，说明故障在电喇叭的控制电路部分。汽车继电器的常见故障现象有线圈烧断、匝间短路（绝缘老化）、触点烧蚀、热衰变以及无法调整初始动作电流等，测量电喇叭继电器控制端子线圈电阻，为</a:t>
            </a:r>
            <a:r>
              <a:rPr lang="en-US" altLang="zh-CN" sz="2800" b="1" dirty="0">
                <a:uFillTx/>
                <a:latin typeface="微软雅黑" panose="020B0503020204020204" charset="-122"/>
                <a:ea typeface="微软雅黑" panose="020B0503020204020204" charset="-122"/>
                <a:cs typeface="微软雅黑" panose="020B0503020204020204" charset="-122"/>
              </a:rPr>
              <a:t>465Ω</a:t>
            </a:r>
            <a:r>
              <a:rPr lang="zh-CN" altLang="en-US" sz="2800" b="1" dirty="0">
                <a:uFillTx/>
                <a:latin typeface="微软雅黑" panose="020B0503020204020204" charset="-122"/>
                <a:ea typeface="微软雅黑" panose="020B0503020204020204" charset="-122"/>
                <a:cs typeface="微软雅黑" panose="020B0503020204020204" charset="-122"/>
              </a:rPr>
              <a:t>，而正常值在</a:t>
            </a:r>
            <a:r>
              <a:rPr lang="en-US" altLang="zh-CN" sz="2800" b="1" dirty="0">
                <a:uFillTx/>
                <a:latin typeface="微软雅黑" panose="020B0503020204020204" charset="-122"/>
                <a:ea typeface="微软雅黑" panose="020B0503020204020204" charset="-122"/>
                <a:cs typeface="微软雅黑" panose="020B0503020204020204" charset="-122"/>
              </a:rPr>
              <a:t>75Ω</a:t>
            </a:r>
            <a:r>
              <a:rPr lang="zh-CN" altLang="en-US" sz="2800" b="1" dirty="0">
                <a:uFillTx/>
                <a:latin typeface="微软雅黑" panose="020B0503020204020204" charset="-122"/>
                <a:ea typeface="微软雅黑" panose="020B0503020204020204" charset="-122"/>
                <a:cs typeface="微软雅黑" panose="020B0503020204020204" charset="-122"/>
              </a:rPr>
              <a:t>左右，由此可判定故障在内部控制电路，更换相同型号继电器后故障排除。</a:t>
            </a:r>
            <a:endParaRPr lang="zh-CN" altLang="en-US" sz="2800" b="1" dirty="0">
              <a:uFillTx/>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案例分析</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35" y="1797050"/>
            <a:ext cx="12265660" cy="3456305"/>
          </a:xfrm>
          <a:prstGeom prst="rect">
            <a:avLst/>
          </a:prstGeom>
          <a:solidFill>
            <a:srgbClr val="4A9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sp>
        <p:nvSpPr>
          <p:cNvPr id="12" name="TextBox 11"/>
          <p:cNvSpPr txBox="1"/>
          <p:nvPr/>
        </p:nvSpPr>
        <p:spPr>
          <a:xfrm>
            <a:off x="4424680" y="2712720"/>
            <a:ext cx="6103620" cy="1979930"/>
          </a:xfrm>
          <a:prstGeom prst="rect">
            <a:avLst/>
          </a:prstGeom>
          <a:noFill/>
        </p:spPr>
        <p:txBody>
          <a:bodyPr wrap="square" rtlCol="0">
            <a:spAutoFit/>
          </a:bodyPr>
          <a:lstStyle/>
          <a:p>
            <a:pPr marL="0" lvl="1" algn="l" defTabSz="1219200" fontAlgn="base">
              <a:spcBef>
                <a:spcPct val="0"/>
              </a:spcBef>
              <a:spcAft>
                <a:spcPct val="0"/>
              </a:spcAft>
            </a:pPr>
            <a:r>
              <a:rPr sz="3735"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项目</a:t>
            </a:r>
            <a:r>
              <a:rPr sz="3735"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3735" kern="0" spc="80" baseline="-7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sz="3735"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endParaRPr sz="3735"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0" lvl="1" algn="l" defTabSz="1219200" fontAlgn="base">
              <a:spcBef>
                <a:spcPct val="0"/>
              </a:spcBef>
              <a:spcAft>
                <a:spcPct val="0"/>
              </a:spcAft>
            </a:pPr>
            <a:r>
              <a:rPr sz="3735"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电磁学基础</a:t>
            </a:r>
            <a:endParaRPr sz="3735" dirty="0">
              <a:latin typeface="微软雅黑" panose="020B0503020204020204" charset="-122"/>
              <a:ea typeface="微软雅黑" panose="020B0503020204020204" charset="-122"/>
              <a:cs typeface="微软雅黑" panose="020B0503020204020204" charset="-122"/>
            </a:endParaRPr>
          </a:p>
          <a:p>
            <a:pPr marL="0" lvl="1" algn="l" defTabSz="1219200" fontAlgn="base">
              <a:spcBef>
                <a:spcPct val="0"/>
              </a:spcBef>
              <a:spcAft>
                <a:spcPct val="0"/>
              </a:spcAft>
            </a:pPr>
            <a:endParaRPr lang="zh-CN" altLang="en-US" sz="4800" b="1" dirty="0">
              <a:solidFill>
                <a:prstClr val="white"/>
              </a:solidFill>
              <a:latin typeface="微软雅黑" panose="020B0503020204020204" charset="-122"/>
              <a:ea typeface="微软雅黑" panose="020B0503020204020204" charset="-122"/>
            </a:endParaRPr>
          </a:p>
        </p:txBody>
      </p:sp>
      <p:cxnSp>
        <p:nvCxnSpPr>
          <p:cNvPr id="13" name="直接连接符 12"/>
          <p:cNvCxnSpPr/>
          <p:nvPr/>
        </p:nvCxnSpPr>
        <p:spPr>
          <a:xfrm flipV="1">
            <a:off x="4003311"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978025" y="2442210"/>
            <a:ext cx="1596390" cy="159639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black"/>
                </a:solidFill>
                <a:latin typeface="Calibri" panose="020F0502020204030204"/>
                <a:ea typeface="微软雅黑" panose="020B050302020402020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grpSp>
      <p:grpSp>
        <p:nvGrpSpPr>
          <p:cNvPr id="34" name="组合 33"/>
          <p:cNvGrpSpPr/>
          <p:nvPr/>
        </p:nvGrpSpPr>
        <p:grpSpPr>
          <a:xfrm>
            <a:off x="4950642" y="-1038458"/>
            <a:ext cx="1572375" cy="157237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2914439" y="-378468"/>
            <a:ext cx="840307" cy="840307"/>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0" name="组合 39"/>
          <p:cNvGrpSpPr/>
          <p:nvPr/>
        </p:nvGrpSpPr>
        <p:grpSpPr>
          <a:xfrm>
            <a:off x="3819491" y="41686"/>
            <a:ext cx="1187359" cy="118735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3" name="组合 42"/>
          <p:cNvGrpSpPr/>
          <p:nvPr/>
        </p:nvGrpSpPr>
        <p:grpSpPr>
          <a:xfrm>
            <a:off x="6916161" y="-211484"/>
            <a:ext cx="914400" cy="91440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6" name="组合 45"/>
          <p:cNvGrpSpPr/>
          <p:nvPr/>
        </p:nvGrpSpPr>
        <p:grpSpPr>
          <a:xfrm>
            <a:off x="1022097" y="6720651"/>
            <a:ext cx="785143" cy="78514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9" name="组合 48"/>
          <p:cNvGrpSpPr/>
          <p:nvPr/>
        </p:nvGrpSpPr>
        <p:grpSpPr>
          <a:xfrm>
            <a:off x="5284259" y="6039803"/>
            <a:ext cx="336655" cy="336655"/>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2" name="组合 51"/>
          <p:cNvGrpSpPr/>
          <p:nvPr/>
        </p:nvGrpSpPr>
        <p:grpSpPr>
          <a:xfrm>
            <a:off x="4242406" y="5769402"/>
            <a:ext cx="705433" cy="70543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5" name="组合 54"/>
          <p:cNvGrpSpPr/>
          <p:nvPr/>
        </p:nvGrpSpPr>
        <p:grpSpPr>
          <a:xfrm>
            <a:off x="7856586" y="-1411776"/>
            <a:ext cx="1572375" cy="1572375"/>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58" name="组合 57"/>
          <p:cNvGrpSpPr/>
          <p:nvPr/>
        </p:nvGrpSpPr>
        <p:grpSpPr>
          <a:xfrm>
            <a:off x="7890903" y="554196"/>
            <a:ext cx="297440" cy="297440"/>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1" name="组合 60"/>
          <p:cNvGrpSpPr/>
          <p:nvPr/>
        </p:nvGrpSpPr>
        <p:grpSpPr>
          <a:xfrm>
            <a:off x="2591301" y="6274859"/>
            <a:ext cx="1572375" cy="15723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3" name="椭圆 6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4" name="组合 63"/>
          <p:cNvGrpSpPr/>
          <p:nvPr/>
        </p:nvGrpSpPr>
        <p:grpSpPr>
          <a:xfrm>
            <a:off x="1700555" y="6142194"/>
            <a:ext cx="693589" cy="693589"/>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7" name="组合 66"/>
          <p:cNvGrpSpPr/>
          <p:nvPr/>
        </p:nvGrpSpPr>
        <p:grpSpPr>
          <a:xfrm>
            <a:off x="388171" y="6562346"/>
            <a:ext cx="422503" cy="42250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0" name="组合 69"/>
          <p:cNvGrpSpPr/>
          <p:nvPr/>
        </p:nvGrpSpPr>
        <p:grpSpPr>
          <a:xfrm>
            <a:off x="156219" y="6317936"/>
            <a:ext cx="211251" cy="21125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pic>
        <p:nvPicPr>
          <p:cNvPr id="39974" name="그림 43"/>
          <p:cNvPicPr>
            <a:picLocks noChangeAspect="1"/>
          </p:cNvPicPr>
          <p:nvPr/>
        </p:nvPicPr>
        <p:blipFill>
          <a:blip r:embed="rId1"/>
          <a:srcRect l="49583" t="32220" r="5309" b="14719"/>
          <a:stretch>
            <a:fillRect/>
          </a:stretch>
        </p:blipFill>
        <p:spPr>
          <a:xfrm>
            <a:off x="2153285" y="2794635"/>
            <a:ext cx="1250950" cy="110363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 calcmode="lin" valueType="num">
                                      <p:cBhvr>
                                        <p:cTn id="28" dur="500" fill="hold"/>
                                        <p:tgtEl>
                                          <p:spTgt spid="37"/>
                                        </p:tgtEl>
                                        <p:attrNameLst>
                                          <p:attrName>ppt_x</p:attrName>
                                        </p:attrNameLst>
                                      </p:cBhvr>
                                      <p:tavLst>
                                        <p:tav tm="0">
                                          <p:val>
                                            <p:fltVal val="0.5"/>
                                          </p:val>
                                        </p:tav>
                                        <p:tav tm="100000">
                                          <p:val>
                                            <p:strVal val="#ppt_x"/>
                                          </p:val>
                                        </p:tav>
                                      </p:tavLst>
                                    </p:anim>
                                    <p:anim calcmode="lin" valueType="num">
                                      <p:cBhvr>
                                        <p:cTn id="29" dur="500" fill="hold"/>
                                        <p:tgtEl>
                                          <p:spTgt spid="37"/>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7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ppt_x</p:attrName>
                                        </p:attrNameLst>
                                      </p:cBhvr>
                                      <p:tavLst>
                                        <p:tav tm="0">
                                          <p:val>
                                            <p:fltVal val="0.5"/>
                                          </p:val>
                                        </p:tav>
                                        <p:tav tm="100000">
                                          <p:val>
                                            <p:strVal val="#ppt_x"/>
                                          </p:val>
                                        </p:tav>
                                      </p:tavLst>
                                    </p:anim>
                                    <p:anim calcmode="lin" valueType="num">
                                      <p:cBhvr>
                                        <p:cTn id="41" dur="500" fill="hold"/>
                                        <p:tgtEl>
                                          <p:spTgt spid="43"/>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10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fltVal val="0"/>
                                          </p:val>
                                        </p:tav>
                                        <p:tav tm="100000">
                                          <p:val>
                                            <p:strVal val="#ppt_w"/>
                                          </p:val>
                                        </p:tav>
                                      </p:tavLst>
                                    </p:anim>
                                    <p:anim calcmode="lin" valueType="num">
                                      <p:cBhvr>
                                        <p:cTn id="45" dur="500" fill="hold"/>
                                        <p:tgtEl>
                                          <p:spTgt spid="46"/>
                                        </p:tgtEl>
                                        <p:attrNameLst>
                                          <p:attrName>ppt_h</p:attrName>
                                        </p:attrNameLst>
                                      </p:cBhvr>
                                      <p:tavLst>
                                        <p:tav tm="0">
                                          <p:val>
                                            <p:fltVal val="0"/>
                                          </p:val>
                                        </p:tav>
                                        <p:tav tm="100000">
                                          <p:val>
                                            <p:strVal val="#ppt_h"/>
                                          </p:val>
                                        </p:tav>
                                      </p:tavLst>
                                    </p:anim>
                                    <p:anim calcmode="lin" valueType="num">
                                      <p:cBhvr>
                                        <p:cTn id="46" dur="500" fill="hold"/>
                                        <p:tgtEl>
                                          <p:spTgt spid="46"/>
                                        </p:tgtEl>
                                        <p:attrNameLst>
                                          <p:attrName>ppt_x</p:attrName>
                                        </p:attrNameLst>
                                      </p:cBhvr>
                                      <p:tavLst>
                                        <p:tav tm="0">
                                          <p:val>
                                            <p:fltVal val="0.5"/>
                                          </p:val>
                                        </p:tav>
                                        <p:tav tm="100000">
                                          <p:val>
                                            <p:strVal val="#ppt_x"/>
                                          </p:val>
                                        </p:tav>
                                      </p:tavLst>
                                    </p:anim>
                                    <p:anim calcmode="lin" valueType="num">
                                      <p:cBhvr>
                                        <p:cTn id="47" dur="500" fill="hold"/>
                                        <p:tgtEl>
                                          <p:spTgt spid="4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60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 calcmode="lin" valueType="num">
                                      <p:cBhvr>
                                        <p:cTn id="52" dur="500" fill="hold"/>
                                        <p:tgtEl>
                                          <p:spTgt spid="49"/>
                                        </p:tgtEl>
                                        <p:attrNameLst>
                                          <p:attrName>ppt_x</p:attrName>
                                        </p:attrNameLst>
                                      </p:cBhvr>
                                      <p:tavLst>
                                        <p:tav tm="0">
                                          <p:val>
                                            <p:fltVal val="0.5"/>
                                          </p:val>
                                        </p:tav>
                                        <p:tav tm="100000">
                                          <p:val>
                                            <p:strVal val="#ppt_x"/>
                                          </p:val>
                                        </p:tav>
                                      </p:tavLst>
                                    </p:anim>
                                    <p:anim calcmode="lin" valueType="num">
                                      <p:cBhvr>
                                        <p:cTn id="53" dur="500" fill="hold"/>
                                        <p:tgtEl>
                                          <p:spTgt spid="4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3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 calcmode="lin" valueType="num">
                                      <p:cBhvr>
                                        <p:cTn id="58" dur="500" fill="hold"/>
                                        <p:tgtEl>
                                          <p:spTgt spid="52"/>
                                        </p:tgtEl>
                                        <p:attrNameLst>
                                          <p:attrName>ppt_x</p:attrName>
                                        </p:attrNameLst>
                                      </p:cBhvr>
                                      <p:tavLst>
                                        <p:tav tm="0">
                                          <p:val>
                                            <p:fltVal val="0.5"/>
                                          </p:val>
                                        </p:tav>
                                        <p:tav tm="100000">
                                          <p:val>
                                            <p:strVal val="#ppt_x"/>
                                          </p:val>
                                        </p:tav>
                                      </p:tavLst>
                                    </p:anim>
                                    <p:anim calcmode="lin" valueType="num">
                                      <p:cBhvr>
                                        <p:cTn id="59" dur="500" fill="hold"/>
                                        <p:tgtEl>
                                          <p:spTgt spid="5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 calcmode="lin" valueType="num">
                                      <p:cBhvr>
                                        <p:cTn id="64" dur="500" fill="hold"/>
                                        <p:tgtEl>
                                          <p:spTgt spid="55"/>
                                        </p:tgtEl>
                                        <p:attrNameLst>
                                          <p:attrName>ppt_x</p:attrName>
                                        </p:attrNameLst>
                                      </p:cBhvr>
                                      <p:tavLst>
                                        <p:tav tm="0">
                                          <p:val>
                                            <p:fltVal val="0.5"/>
                                          </p:val>
                                        </p:tav>
                                        <p:tav tm="100000">
                                          <p:val>
                                            <p:strVal val="#ppt_x"/>
                                          </p:val>
                                        </p:tav>
                                      </p:tavLst>
                                    </p:anim>
                                    <p:anim calcmode="lin" valueType="num">
                                      <p:cBhvr>
                                        <p:cTn id="65" dur="500" fill="hold"/>
                                        <p:tgtEl>
                                          <p:spTgt spid="5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60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 calcmode="lin" valueType="num">
                                      <p:cBhvr>
                                        <p:cTn id="70" dur="500" fill="hold"/>
                                        <p:tgtEl>
                                          <p:spTgt spid="58"/>
                                        </p:tgtEl>
                                        <p:attrNameLst>
                                          <p:attrName>ppt_x</p:attrName>
                                        </p:attrNameLst>
                                      </p:cBhvr>
                                      <p:tavLst>
                                        <p:tav tm="0">
                                          <p:val>
                                            <p:fltVal val="0.5"/>
                                          </p:val>
                                        </p:tav>
                                        <p:tav tm="100000">
                                          <p:val>
                                            <p:strVal val="#ppt_x"/>
                                          </p:val>
                                        </p:tav>
                                      </p:tavLst>
                                    </p:anim>
                                    <p:anim calcmode="lin" valueType="num">
                                      <p:cBhvr>
                                        <p:cTn id="71" dur="500" fill="hold"/>
                                        <p:tgtEl>
                                          <p:spTgt spid="5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 calcmode="lin" valueType="num">
                                      <p:cBhvr>
                                        <p:cTn id="76" dur="500" fill="hold"/>
                                        <p:tgtEl>
                                          <p:spTgt spid="61"/>
                                        </p:tgtEl>
                                        <p:attrNameLst>
                                          <p:attrName>ppt_x</p:attrName>
                                        </p:attrNameLst>
                                      </p:cBhvr>
                                      <p:tavLst>
                                        <p:tav tm="0">
                                          <p:val>
                                            <p:fltVal val="0.5"/>
                                          </p:val>
                                        </p:tav>
                                        <p:tav tm="100000">
                                          <p:val>
                                            <p:strVal val="#ppt_x"/>
                                          </p:val>
                                        </p:tav>
                                      </p:tavLst>
                                    </p:anim>
                                    <p:anim calcmode="lin" valueType="num">
                                      <p:cBhvr>
                                        <p:cTn id="77" dur="500" fill="hold"/>
                                        <p:tgtEl>
                                          <p:spTgt spid="6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 calcmode="lin" valueType="num">
                                      <p:cBhvr>
                                        <p:cTn id="82" dur="500" fill="hold"/>
                                        <p:tgtEl>
                                          <p:spTgt spid="64"/>
                                        </p:tgtEl>
                                        <p:attrNameLst>
                                          <p:attrName>ppt_x</p:attrName>
                                        </p:attrNameLst>
                                      </p:cBhvr>
                                      <p:tavLst>
                                        <p:tav tm="0">
                                          <p:val>
                                            <p:fltVal val="0.5"/>
                                          </p:val>
                                        </p:tav>
                                        <p:tav tm="100000">
                                          <p:val>
                                            <p:strVal val="#ppt_x"/>
                                          </p:val>
                                        </p:tav>
                                      </p:tavLst>
                                    </p:anim>
                                    <p:anim calcmode="lin" valueType="num">
                                      <p:cBhvr>
                                        <p:cTn id="83" dur="500" fill="hold"/>
                                        <p:tgtEl>
                                          <p:spTgt spid="6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fltVal val="0"/>
                                          </p:val>
                                        </p:tav>
                                        <p:tav tm="100000">
                                          <p:val>
                                            <p:strVal val="#ppt_w"/>
                                          </p:val>
                                        </p:tav>
                                      </p:tavLst>
                                    </p:anim>
                                    <p:anim calcmode="lin" valueType="num">
                                      <p:cBhvr>
                                        <p:cTn id="87" dur="500" fill="hold"/>
                                        <p:tgtEl>
                                          <p:spTgt spid="67"/>
                                        </p:tgtEl>
                                        <p:attrNameLst>
                                          <p:attrName>ppt_h</p:attrName>
                                        </p:attrNameLst>
                                      </p:cBhvr>
                                      <p:tavLst>
                                        <p:tav tm="0">
                                          <p:val>
                                            <p:fltVal val="0"/>
                                          </p:val>
                                        </p:tav>
                                        <p:tav tm="100000">
                                          <p:val>
                                            <p:strVal val="#ppt_h"/>
                                          </p:val>
                                        </p:tav>
                                      </p:tavLst>
                                    </p:anim>
                                    <p:anim calcmode="lin" valueType="num">
                                      <p:cBhvr>
                                        <p:cTn id="88" dur="500" fill="hold"/>
                                        <p:tgtEl>
                                          <p:spTgt spid="67"/>
                                        </p:tgtEl>
                                        <p:attrNameLst>
                                          <p:attrName>ppt_x</p:attrName>
                                        </p:attrNameLst>
                                      </p:cBhvr>
                                      <p:tavLst>
                                        <p:tav tm="0">
                                          <p:val>
                                            <p:fltVal val="0.5"/>
                                          </p:val>
                                        </p:tav>
                                        <p:tav tm="100000">
                                          <p:val>
                                            <p:strVal val="#ppt_x"/>
                                          </p:val>
                                        </p:tav>
                                      </p:tavLst>
                                    </p:anim>
                                    <p:anim calcmode="lin" valueType="num">
                                      <p:cBhvr>
                                        <p:cTn id="89" dur="500" fill="hold"/>
                                        <p:tgtEl>
                                          <p:spTgt spid="6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 calcmode="lin" valueType="num">
                                      <p:cBhvr>
                                        <p:cTn id="94" dur="500" fill="hold"/>
                                        <p:tgtEl>
                                          <p:spTgt spid="70"/>
                                        </p:tgtEl>
                                        <p:attrNameLst>
                                          <p:attrName>ppt_x</p:attrName>
                                        </p:attrNameLst>
                                      </p:cBhvr>
                                      <p:tavLst>
                                        <p:tav tm="0">
                                          <p:val>
                                            <p:fltVal val="0.5"/>
                                          </p:val>
                                        </p:tav>
                                        <p:tav tm="100000">
                                          <p:val>
                                            <p:strVal val="#ppt_x"/>
                                          </p:val>
                                        </p:tav>
                                      </p:tavLst>
                                    </p:anim>
                                    <p:anim calcmode="lin" valueType="num">
                                      <p:cBhvr>
                                        <p:cTn id="95" dur="500" fill="hold"/>
                                        <p:tgtEl>
                                          <p:spTgt spid="70"/>
                                        </p:tgtEl>
                                        <p:attrNameLst>
                                          <p:attrName>ppt_y</p:attrName>
                                        </p:attrNameLst>
                                      </p:cBhvr>
                                      <p:tavLst>
                                        <p:tav tm="0">
                                          <p:val>
                                            <p:fltVal val="0.5"/>
                                          </p:val>
                                        </p:tav>
                                        <p:tav tm="100000">
                                          <p:val>
                                            <p:strVal val="#ppt_y"/>
                                          </p:val>
                                        </p:tav>
                                      </p:tavLst>
                                    </p:anim>
                                  </p:childTnLst>
                                </p:cTn>
                              </p:par>
                              <p:par>
                                <p:cTn id="96" presetID="26" presetClass="emph" presetSubtype="0" repeatCount="3000" fill="hold" nodeType="withEffect">
                                  <p:stCondLst>
                                    <p:cond delay="600"/>
                                  </p:stCondLst>
                                  <p:childTnLst>
                                    <p:animEffect transition="out" filter="fade">
                                      <p:cBhvr>
                                        <p:cTn id="97" dur="500" tmFilter="0, 0; .2, .5; .8, .5; 1, 0"/>
                                        <p:tgtEl>
                                          <p:spTgt spid="34"/>
                                        </p:tgtEl>
                                      </p:cBhvr>
                                    </p:animEffect>
                                    <p:animScale>
                                      <p:cBhvr>
                                        <p:cTn id="98" dur="250" autoRev="1" fill="hold"/>
                                        <p:tgtEl>
                                          <p:spTgt spid="34"/>
                                        </p:tgtEl>
                                      </p:cBhvr>
                                      <p:by x="105000" y="105000"/>
                                    </p:animScale>
                                  </p:childTnLst>
                                </p:cTn>
                              </p:par>
                              <p:par>
                                <p:cTn id="99" presetID="26" presetClass="emph" presetSubtype="0" repeatCount="3000" fill="hold" nodeType="withEffect">
                                  <p:stCondLst>
                                    <p:cond delay="710"/>
                                  </p:stCondLst>
                                  <p:childTnLst>
                                    <p:animEffect transition="out" filter="fade">
                                      <p:cBhvr>
                                        <p:cTn id="100" dur="500" tmFilter="0, 0; .2, .5; .8, .5; 1, 0"/>
                                        <p:tgtEl>
                                          <p:spTgt spid="55"/>
                                        </p:tgtEl>
                                      </p:cBhvr>
                                    </p:animEffect>
                                    <p:animScale>
                                      <p:cBhvr>
                                        <p:cTn id="101" dur="250" autoRev="1" fill="hold"/>
                                        <p:tgtEl>
                                          <p:spTgt spid="55"/>
                                        </p:tgtEl>
                                      </p:cBhvr>
                                      <p:by x="105000" y="105000"/>
                                    </p:animScale>
                                  </p:childTnLst>
                                </p:cTn>
                              </p:par>
                              <p:par>
                                <p:cTn id="102" presetID="26" presetClass="emph" presetSubtype="0" repeatCount="3000" fill="hold" nodeType="withEffect">
                                  <p:stCondLst>
                                    <p:cond delay="410"/>
                                  </p:stCondLst>
                                  <p:childTnLst>
                                    <p:animEffect transition="out" filter="fade">
                                      <p:cBhvr>
                                        <p:cTn id="103" dur="500" tmFilter="0, 0; .2, .5; .8, .5; 1, 0"/>
                                        <p:tgtEl>
                                          <p:spTgt spid="61"/>
                                        </p:tgtEl>
                                      </p:cBhvr>
                                    </p:animEffect>
                                    <p:animScale>
                                      <p:cBhvr>
                                        <p:cTn id="104" dur="250" autoRev="1" fill="hold"/>
                                        <p:tgtEl>
                                          <p:spTgt spid="61"/>
                                        </p:tgtEl>
                                      </p:cBhvr>
                                      <p:by x="105000" y="105000"/>
                                    </p:animScale>
                                  </p:childTnLst>
                                </p:cTn>
                              </p:par>
                              <p:par>
                                <p:cTn id="105" presetID="26" presetClass="emph" presetSubtype="0" repeatCount="3000" fill="hold" nodeType="withEffect">
                                  <p:stCondLst>
                                    <p:cond delay="810"/>
                                  </p:stCondLst>
                                  <p:childTnLst>
                                    <p:animEffect transition="out" filter="fade">
                                      <p:cBhvr>
                                        <p:cTn id="106" dur="500" tmFilter="0, 0; .2, .5; .8, .5; 1, 0"/>
                                        <p:tgtEl>
                                          <p:spTgt spid="64"/>
                                        </p:tgtEl>
                                      </p:cBhvr>
                                    </p:animEffect>
                                    <p:animScale>
                                      <p:cBhvr>
                                        <p:cTn id="107"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249680"/>
            <a:ext cx="10800080" cy="737235"/>
          </a:xfrm>
          <a:prstGeom prst="rect">
            <a:avLst/>
          </a:prstGeom>
          <a:noFill/>
          <a:ln w="9525">
            <a:noFill/>
          </a:ln>
        </p:spPr>
        <p:txBody>
          <a:bodyPr wrap="square">
            <a:spAutoFit/>
          </a:bodyPr>
          <a:lstStyle/>
          <a:p>
            <a:pPr indent="-457200" algn="ctr" fontAlgn="auto">
              <a:lnSpc>
                <a:spcPct val="150000"/>
              </a:lnSpc>
            </a:pPr>
            <a:r>
              <a:rPr sz="2800" kern="0" spc="8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电磁铁及其在汽车上的应用</a:t>
            </a:r>
            <a:endParaRPr lang="zh-CN" altLang="en-US" sz="2800" b="1" dirty="0">
              <a:solidFill>
                <a:srgbClr val="1C85B6"/>
              </a:solidFill>
              <a:latin typeface="微软雅黑" panose="020B0503020204020204" charset="-122"/>
              <a:ea typeface="微软雅黑" panose="020B0503020204020204" charset="-122"/>
            </a:endParaRPr>
          </a:p>
        </p:txBody>
      </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超级链接</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99745" y="346075"/>
            <a:ext cx="876300" cy="781050"/>
            <a:chOff x="787" y="545"/>
            <a:chExt cx="1380" cy="1230"/>
          </a:xfrm>
        </p:grpSpPr>
        <p:grpSp>
          <p:nvGrpSpPr>
            <p:cNvPr id="3" name="组合 2"/>
            <p:cNvGrpSpPr/>
            <p:nvPr/>
          </p:nvGrpSpPr>
          <p:grpSpPr>
            <a:xfrm>
              <a:off x="787" y="545"/>
              <a:ext cx="1380" cy="1230"/>
              <a:chOff x="8370" y="4384"/>
              <a:chExt cx="2280" cy="2032"/>
            </a:xfrm>
          </p:grpSpPr>
          <p:grpSp>
            <p:nvGrpSpPr>
              <p:cNvPr id="4" name="组合 158"/>
              <p:cNvGrpSpPr/>
              <p:nvPr/>
            </p:nvGrpSpPr>
            <p:grpSpPr>
              <a:xfrm>
                <a:off x="8370" y="4384"/>
                <a:ext cx="2280" cy="2032"/>
                <a:chOff x="3720691" y="2824413"/>
                <a:chExt cx="1341120" cy="1209172"/>
              </a:xfrm>
            </p:grpSpPr>
            <p:sp>
              <p:nvSpPr>
                <p:cNvPr id="7"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pic>
          <p:nvPicPr>
            <p:cNvPr id="12299" name="图片 65"/>
            <p:cNvPicPr>
              <a:picLocks noChangeAspect="1"/>
            </p:cNvPicPr>
            <p:nvPr/>
          </p:nvPicPr>
          <p:blipFill>
            <a:blip r:embed="rId1"/>
            <a:stretch>
              <a:fillRect/>
            </a:stretch>
          </p:blipFill>
          <p:spPr>
            <a:xfrm>
              <a:off x="1063" y="730"/>
              <a:ext cx="837" cy="837"/>
            </a:xfrm>
            <a:prstGeom prst="rect">
              <a:avLst/>
            </a:prstGeom>
            <a:noFill/>
            <a:ln w="9525">
              <a:noFill/>
            </a:ln>
          </p:spPr>
        </p:pic>
      </p:grpSp>
      <p:sp>
        <p:nvSpPr>
          <p:cNvPr id="5" name="文本框 4"/>
          <p:cNvSpPr txBox="1"/>
          <p:nvPr/>
        </p:nvSpPr>
        <p:spPr>
          <a:xfrm>
            <a:off x="674370" y="2019935"/>
            <a:ext cx="10785475" cy="5368290"/>
          </a:xfrm>
          <a:prstGeom prst="rect">
            <a:avLst/>
          </a:prstGeom>
          <a:noFill/>
        </p:spPr>
        <p:txBody>
          <a:bodyPr wrap="square" lIns="0" tIns="0" rIns="0" bIns="0" rtlCol="0">
            <a:spAutoFit/>
          </a:bodyPr>
          <a:p>
            <a:pPr marL="12700" indent="278130" algn="l" rtl="0" eaLnBrk="0">
              <a:lnSpc>
                <a:spcPct val="143000"/>
              </a:lnSpc>
            </a:pPr>
            <a:r>
              <a:rPr lang="en-US" sz="2000" dirty="0">
                <a:solidFill>
                  <a:schemeClr val="tx1">
                    <a:lumMod val="75000"/>
                    <a:lumOff val="25000"/>
                  </a:schemeClr>
                </a:solidFill>
                <a:latin typeface="Arial" panose="020B0604020202020204" pitchFamily="34" charset="0"/>
                <a:ea typeface="微软雅黑" panose="020B0503020204020204" charset="-122"/>
              </a:rPr>
              <a:t>  </a:t>
            </a:r>
            <a:r>
              <a:rPr lang="en-US" sz="1600" dirty="0">
                <a:solidFill>
                  <a:schemeClr val="tx1">
                    <a:lumMod val="75000"/>
                    <a:lumOff val="25000"/>
                  </a:schemeClr>
                </a:solidFill>
                <a:latin typeface="Arial" panose="020B0604020202020204" pitchFamily="34" charset="0"/>
                <a:ea typeface="微软雅黑" panose="020B0503020204020204" charset="-122"/>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电磁铁是利用通电线圈所产生的强磁场来吸引铁磁物质(</a:t>
            </a:r>
            <a:r>
              <a:rPr sz="16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衔铁)</a:t>
            </a:r>
            <a:r>
              <a:rPr sz="16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动作的电器</a:t>
            </a:r>
            <a:r>
              <a:rPr sz="1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。电磁铁</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由励磁线圈、铁芯和衔铁组成</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,其结构</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a:t>
            </a:r>
            <a:r>
              <a:rPr sz="16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16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9 所示</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。工作时</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电流通入励磁线圈产生</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,使铁芯和衔铁都被磁化</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,磁铁受到电磁力的作用而吸合</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电磁铁的衔铁可带动其他</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机械零件或触点动作</a:t>
            </a:r>
            <a:r>
              <a:rPr sz="1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,实现各种控制和保护</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。断电时</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,磁场消失</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,衔铁在弹性力的作用下</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释放</a:t>
            </a:r>
            <a:r>
              <a:rPr sz="1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。电磁铁在生产中的应用非常广泛</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。当衔铁</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为被加工的工件时</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,则起到固定工件位</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置的作用</a:t>
            </a:r>
            <a:r>
              <a:rPr sz="16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,如磨床中常用的电磁吸盘</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。利用电磁铁磁性强</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、控制方便等特点</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,可制成许多</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控制部件或执行部件应用到汽车上</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,它可以控制电路的接通与断开或流量的有无</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,相当</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于</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一个开关元件。</a:t>
            </a:r>
            <a:r>
              <a:rPr lang="en-US" altLang="zh-CN" sz="1600" dirty="0">
                <a:solidFill>
                  <a:schemeClr val="tx1">
                    <a:lumMod val="75000"/>
                    <a:lumOff val="25000"/>
                  </a:schemeClr>
                </a:solidFill>
                <a:latin typeface="Arial" panose="020B0604020202020204" pitchFamily="34" charset="0"/>
                <a:ea typeface="微软雅黑" panose="020B0503020204020204" charset="-122"/>
              </a:rPr>
              <a:t>1. </a:t>
            </a:r>
            <a:r>
              <a:rPr lang="zh-CN" altLang="en-US" sz="1600" dirty="0">
                <a:solidFill>
                  <a:schemeClr val="tx1">
                    <a:lumMod val="75000"/>
                    <a:lumOff val="25000"/>
                  </a:schemeClr>
                </a:solidFill>
                <a:latin typeface="Arial" panose="020B0604020202020204" pitchFamily="34" charset="0"/>
                <a:ea typeface="微软雅黑" panose="020B0503020204020204" charset="-122"/>
              </a:rPr>
              <a:t>电喇叭</a:t>
            </a: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a:p>
            <a:pPr marL="12700" indent="278130" algn="l" rtl="0" eaLnBrk="0">
              <a:lnSpc>
                <a:spcPct val="143000"/>
              </a:lnSpc>
            </a:pPr>
            <a:r>
              <a:rPr lang="zh-CN" altLang="en-US" sz="1600" dirty="0">
                <a:solidFill>
                  <a:schemeClr val="tx1">
                    <a:lumMod val="75000"/>
                    <a:lumOff val="25000"/>
                  </a:schemeClr>
                </a:solidFill>
                <a:latin typeface="Arial" panose="020B0604020202020204" pitchFamily="34" charset="0"/>
                <a:ea typeface="微软雅黑" panose="020B0503020204020204" charset="-122"/>
              </a:rPr>
              <a:t>为了警告行人和其他车辆</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保证行车安全</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汽车上都安装有电喇叭</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目前</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国产汽车</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使用的多为盆形和螺旋形电喇叭</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两种电喇叭的结构和工作原理基本相同</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。盆形电喇叭</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的结构如图</a:t>
            </a:r>
            <a:r>
              <a:rPr lang="en-US" altLang="zh-CN" sz="1600" dirty="0">
                <a:solidFill>
                  <a:schemeClr val="tx1">
                    <a:lumMod val="75000"/>
                    <a:lumOff val="25000"/>
                  </a:schemeClr>
                </a:solidFill>
                <a:latin typeface="Arial" panose="020B0604020202020204" pitchFamily="34" charset="0"/>
                <a:ea typeface="微软雅黑" panose="020B0503020204020204" charset="-122"/>
              </a:rPr>
              <a:t> 2- 1- 10 </a:t>
            </a:r>
            <a:r>
              <a:rPr lang="zh-CN" altLang="en-US" sz="1600" dirty="0">
                <a:solidFill>
                  <a:schemeClr val="tx1">
                    <a:lumMod val="75000"/>
                    <a:lumOff val="25000"/>
                  </a:schemeClr>
                </a:solidFill>
                <a:latin typeface="Arial" panose="020B0604020202020204" pitchFamily="34" charset="0"/>
                <a:ea typeface="微软雅黑" panose="020B0503020204020204" charset="-122"/>
              </a:rPr>
              <a:t>所示</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。电喇叭靠电磁原理使膜片振动发出警告信号</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。盆形电喇叭由</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铁芯线圈、衔铁、膜片、动断触点组成</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。膜片和衔铁固定在一起</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动断触点与铁芯线圈串</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联</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其中一个触点依附于衔铁</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其状态由衔铁决定</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。当衔铁下移时</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触点打开</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复位时</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触</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点即恢复闭合状态。</a:t>
            </a: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a:p>
            <a:pPr marL="12700" indent="278130" algn="l" rtl="0" eaLnBrk="0">
              <a:lnSpc>
                <a:spcPct val="143000"/>
              </a:lnSpc>
            </a:pPr>
            <a:r>
              <a:rPr lang="zh-CN" altLang="en-US" sz="1600" dirty="0">
                <a:solidFill>
                  <a:schemeClr val="tx1">
                    <a:lumMod val="75000"/>
                    <a:lumOff val="25000"/>
                  </a:schemeClr>
                </a:solidFill>
                <a:latin typeface="Arial" panose="020B0604020202020204" pitchFamily="34" charset="0"/>
                <a:ea typeface="微软雅黑" panose="020B0503020204020204" charset="-122"/>
              </a:rPr>
              <a:t>当电流流过电磁线圈时</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线圈便建立起吸引可动衔铁的磁场</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吸引衔铁和膜片下移</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导致触点打开</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从而断开电路</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磁力消失</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衔铁和膜片在触点臂的弹力作用下复位</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触点再</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次闭合</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。触点闭合后</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线圈又通电产生磁力吸引衔铁和膜片下移</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。如此反复</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使膜片振</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动</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引起电喇叭里面的空气柱振动</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从而发出膜片声音</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。电喇叭发出的音调与膜片每秒的</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振动次数有关</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振动越快</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音调越高</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。调整施加给衔铁的弹簧拉力</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吸动衔铁的阻力越小</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膜片的振动频率越高</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发出的音调越高。</a:t>
            </a: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a:p>
            <a:pPr marL="12700" indent="278130" algn="l" rtl="0" eaLnBrk="0">
              <a:lnSpc>
                <a:spcPct val="143000"/>
              </a:lnSpc>
            </a:pP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p:txBody>
      </p:sp>
      <p:pic>
        <p:nvPicPr>
          <p:cNvPr id="9" name="图片 3" descr="图片1"/>
          <p:cNvPicPr>
            <a:picLocks noChangeAspect="1"/>
          </p:cNvPicPr>
          <p:nvPr/>
        </p:nvPicPr>
        <p:blipFill>
          <a:blip r:embed="rId2"/>
          <a:stretch>
            <a:fillRect/>
          </a:stretch>
        </p:blipFill>
        <p:spPr>
          <a:xfrm>
            <a:off x="8489950" y="3854450"/>
            <a:ext cx="3351530" cy="3003550"/>
          </a:xfrm>
          <a:prstGeom prst="rect">
            <a:avLst/>
          </a:prstGeom>
        </p:spPr>
      </p:pic>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0020" y="122555"/>
            <a:ext cx="8983980" cy="4516120"/>
          </a:xfrm>
          <a:prstGeom prst="rect">
            <a:avLst/>
          </a:prstGeom>
          <a:noFill/>
        </p:spPr>
        <p:txBody>
          <a:bodyPr wrap="square" lIns="0" tIns="0" rIns="0" bIns="0" rtlCol="0" anchor="t">
            <a:noAutofit/>
          </a:bodyPr>
          <a:p>
            <a:pPr marL="287020" algn="l" eaLnBrk="0">
              <a:lnSpc>
                <a:spcPct val="91000"/>
              </a:lnSpc>
              <a:spcBef>
                <a:spcPts val="55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rPr>
              <a:t>电喇叭</a:t>
            </a:r>
            <a:endParaRPr sz="2000" dirty="0">
              <a:latin typeface="黑体" panose="02010609060101010101" charset="-122"/>
              <a:ea typeface="黑体" panose="02010609060101010101" charset="-122"/>
              <a:cs typeface="黑体" panose="02010609060101010101" charset="-122"/>
            </a:endParaRPr>
          </a:p>
          <a:p>
            <a:pPr marL="12700" indent="269875" algn="l" eaLnBrk="0">
              <a:lnSpc>
                <a:spcPct val="145000"/>
              </a:lnSpc>
              <a:spcBef>
                <a:spcPts val="310"/>
              </a:spcBef>
            </a:pP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为了警告行人和其他车辆</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,保证行车安全</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,汽车上都安装有电喇叭</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国产汽车</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使用的多为盆形和螺旋形电喇叭</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,两种电喇叭的结构和工作原理基本相同</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。盆形</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电喇叭</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的结构如图 2-</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 所示</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。电喇叭靠电磁原理使膜片振动发出警告信号</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。盆形电喇叭由</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铁芯线圈、衔铁、膜片、动断触点组成</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。膜片和衔铁固定在一起</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,动断触点与铁芯线圈串</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联</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,其中一个触点依附于</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衔铁</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,其状态由衔铁决定</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。当衔铁下移时</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,触点打开</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;复位时</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,触</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点即恢复闭合状态。</a:t>
            </a:r>
            <a:endParaRPr sz="2000" dirty="0">
              <a:latin typeface="微软雅黑" panose="020B0503020204020204" charset="-122"/>
              <a:ea typeface="微软雅黑" panose="020B0503020204020204" charset="-122"/>
              <a:cs typeface="微软雅黑" panose="020B0503020204020204" charset="-122"/>
            </a:endParaRPr>
          </a:p>
          <a:p>
            <a:pPr marL="12700" indent="275590" algn="l" eaLnBrk="0">
              <a:lnSpc>
                <a:spcPct val="143000"/>
              </a:lnSpc>
              <a:spcBef>
                <a:spcPts val="19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当电流流过电磁线圈时</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,线圈便建立起吸引可动衔铁的磁场</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吸引衔铁和膜片下移</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导致触点打开</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,从而断开电路</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,磁力消失</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,衔铁和膜片在触点臂的弹力作用下复位</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,触点再</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次闭合</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。触点闭合后</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,线圈又通电产生磁力吸引衔铁和膜片下移</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。如此反复</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,使膜片振</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动</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,引起电喇叭里面的空气柱振动</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,从而发出膜片声音</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电喇叭发出的音调与膜片每秒的</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振动次数有关</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,振动越快</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,音调越高</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。调整施加给衔</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铁的弹簧拉力</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吸动衔铁的阻力越小</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膜片的振动频率越高</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,发出的音调越高。</a:t>
            </a:r>
            <a:endParaRPr lang="zh-CN" altLang="en-US" sz="2000" b="1" kern="0" spc="4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2" descr="微信图片_20240117093823"/>
          <p:cNvPicPr>
            <a:picLocks noChangeAspect="1"/>
          </p:cNvPicPr>
          <p:nvPr/>
        </p:nvPicPr>
        <p:blipFill>
          <a:blip r:embed="rId1"/>
          <a:stretch>
            <a:fillRect/>
          </a:stretch>
        </p:blipFill>
        <p:spPr>
          <a:xfrm>
            <a:off x="9144000" y="1701165"/>
            <a:ext cx="3187065" cy="2648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790" y="147320"/>
            <a:ext cx="7120890" cy="6711315"/>
          </a:xfrm>
          <a:prstGeom prst="rect">
            <a:avLst/>
          </a:prstGeom>
          <a:noFill/>
        </p:spPr>
        <p:txBody>
          <a:bodyPr wrap="square" lIns="0" tIns="0" rIns="0" bIns="0" rtlCol="0" anchor="t">
            <a:noAutofit/>
          </a:bodyPr>
          <a:p>
            <a:pPr marL="276225" algn="l" eaLnBrk="0">
              <a:lnSpc>
                <a:spcPct val="93000"/>
              </a:lnSpc>
              <a:spcBef>
                <a:spcPts val="670"/>
              </a:spcBef>
            </a:pP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 </a:t>
            </a:r>
            <a:r>
              <a:rPr sz="2400" kern="0" spc="40" dirty="0">
                <a:solidFill>
                  <a:srgbClr val="000000">
                    <a:alpha val="100000"/>
                  </a:srgbClr>
                </a:solidFill>
                <a:latin typeface="黑体" panose="02010609060101010101" charset="-122"/>
                <a:ea typeface="黑体" panose="02010609060101010101" charset="-122"/>
                <a:cs typeface="黑体" panose="02010609060101010101" charset="-122"/>
                <a:sym typeface="+mn-ea"/>
              </a:rPr>
              <a:t>汽车电控燃油喷射</a:t>
            </a:r>
            <a:r>
              <a:rPr sz="24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rPr>
              <a:t>系统中的轴针式喷油器</a:t>
            </a:r>
            <a:endParaRPr sz="2400" dirty="0">
              <a:latin typeface="黑体" panose="02010609060101010101" charset="-122"/>
              <a:ea typeface="黑体" panose="02010609060101010101" charset="-122"/>
              <a:cs typeface="黑体" panose="02010609060101010101" charset="-122"/>
            </a:endParaRPr>
          </a:p>
          <a:p>
            <a:pPr marL="12700" indent="268605" algn="l" eaLnBrk="0">
              <a:lnSpc>
                <a:spcPct val="144000"/>
              </a:lnSpc>
              <a:spcBef>
                <a:spcPts val="265"/>
              </a:spcBef>
            </a:pP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汽车电控燃油喷射系统中的轴针式喷油器如图 2-</a:t>
            </a:r>
            <a:r>
              <a:rPr sz="24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4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11 所示</a:t>
            </a:r>
            <a:r>
              <a:rPr sz="2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。其中</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电磁铁中</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的衔铁</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与针阀是一体的</a:t>
            </a:r>
            <a:r>
              <a:rPr sz="2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。喷油器采用电磁铁的电磁吸力来打开或关闭燃油计柱塞</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,从而</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控制喷</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油器的喷油量</a:t>
            </a:r>
            <a:r>
              <a:rPr sz="24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。当发动机电子控制器(</a:t>
            </a:r>
            <a:r>
              <a:rPr sz="24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ECU</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发出喷油信</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号</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电磁线圈通电后产生电磁吸</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力</a:t>
            </a:r>
            <a:r>
              <a:rPr sz="24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,吸引衔铁沿着轴向向上移动</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,并带动针阀克服弹簧弹力离开阀座</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,燃油即开始喷射</a:t>
            </a:r>
            <a:r>
              <a:rPr sz="24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当发动机 </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ECU</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发出停止喷油指令时</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,喷油器电磁线</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圈的搭铁回路被切断</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电磁吸力消失</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在弹簧弹力作用下针</a:t>
            </a: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阀关闭</a:t>
            </a:r>
            <a:r>
              <a:rPr sz="24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,喷油停止。</a:t>
            </a:r>
            <a:endParaRPr lang="zh-CN" altLang="en-US" sz="2400" b="1" kern="0" spc="4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140" name="picture 140"/>
          <p:cNvPicPr>
            <a:picLocks noChangeAspect="1"/>
          </p:cNvPicPr>
          <p:nvPr/>
        </p:nvPicPr>
        <p:blipFill>
          <a:blip r:embed="rId1"/>
          <a:stretch>
            <a:fillRect/>
          </a:stretch>
        </p:blipFill>
        <p:spPr>
          <a:xfrm rot="21600000">
            <a:off x="8354695" y="920115"/>
            <a:ext cx="2804795" cy="4885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35" y="1797050"/>
            <a:ext cx="12265660" cy="3456305"/>
          </a:xfrm>
          <a:prstGeom prst="rect">
            <a:avLst/>
          </a:prstGeom>
          <a:solidFill>
            <a:srgbClr val="4A9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sp>
        <p:nvSpPr>
          <p:cNvPr id="12" name="TextBox 11"/>
          <p:cNvSpPr txBox="1"/>
          <p:nvPr/>
        </p:nvSpPr>
        <p:spPr>
          <a:xfrm>
            <a:off x="5135880" y="2712720"/>
            <a:ext cx="6063615" cy="2553335"/>
          </a:xfrm>
          <a:prstGeom prst="rect">
            <a:avLst/>
          </a:prstGeom>
          <a:noFill/>
        </p:spPr>
        <p:txBody>
          <a:bodyPr wrap="square" rtlCol="0">
            <a:spAutoFit/>
          </a:bodyPr>
          <a:lstStyle/>
          <a:p>
            <a:pPr marL="0" lvl="1" algn="l" defTabSz="1219200" fontAlgn="base">
              <a:spcBef>
                <a:spcPct val="0"/>
              </a:spcBef>
              <a:spcAft>
                <a:spcPct val="0"/>
              </a:spcAft>
            </a:pPr>
            <a:r>
              <a:rPr sz="40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sz="40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任</a:t>
            </a:r>
            <a:r>
              <a:rPr sz="40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务</a:t>
            </a:r>
            <a:r>
              <a:rPr sz="4000" kern="0" spc="2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4000" kern="0" spc="2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2</a:t>
            </a:r>
            <a:r>
              <a:rPr sz="40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endParaRPr sz="40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a:p>
            <a:pPr marL="0" lvl="1" algn="l" defTabSz="1219200" fontAlgn="base">
              <a:spcBef>
                <a:spcPct val="0"/>
              </a:spcBef>
              <a:spcAft>
                <a:spcPct val="0"/>
              </a:spcAft>
            </a:pPr>
            <a:r>
              <a:rPr sz="4000" kern="0" spc="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4000" kern="0" spc="14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磁场对电流的作用</a:t>
            </a:r>
            <a:endParaRPr sz="4000" dirty="0">
              <a:latin typeface="微软雅黑" panose="020B0503020204020204" charset="-122"/>
              <a:ea typeface="微软雅黑" panose="020B0503020204020204" charset="-122"/>
              <a:cs typeface="微软雅黑" panose="020B0503020204020204" charset="-122"/>
            </a:endParaRPr>
          </a:p>
          <a:p>
            <a:pPr marL="0" lvl="1" algn="l" defTabSz="1219200" fontAlgn="base">
              <a:spcBef>
                <a:spcPct val="0"/>
              </a:spcBef>
              <a:spcAft>
                <a:spcPct val="0"/>
              </a:spcAft>
            </a:pPr>
            <a:endParaRPr sz="4000" dirty="0">
              <a:latin typeface="微软雅黑" panose="020B0503020204020204" charset="-122"/>
              <a:ea typeface="微软雅黑" panose="020B0503020204020204" charset="-122"/>
              <a:cs typeface="微软雅黑" panose="020B0503020204020204" charset="-122"/>
            </a:endParaRPr>
          </a:p>
          <a:p>
            <a:pPr marL="0" lvl="1" algn="l" defTabSz="1219200" fontAlgn="base">
              <a:spcBef>
                <a:spcPct val="0"/>
              </a:spcBef>
              <a:spcAft>
                <a:spcPct val="0"/>
              </a:spcAft>
            </a:pPr>
            <a:endParaRPr lang="zh-CN" altLang="en-US" sz="4000" b="1" dirty="0">
              <a:solidFill>
                <a:prstClr val="white"/>
              </a:solidFill>
              <a:latin typeface="微软雅黑" panose="020B0503020204020204" charset="-122"/>
              <a:ea typeface="微软雅黑" panose="020B0503020204020204" charset="-122"/>
            </a:endParaRPr>
          </a:p>
        </p:txBody>
      </p:sp>
      <p:cxnSp>
        <p:nvCxnSpPr>
          <p:cNvPr id="13" name="直接连接符 12"/>
          <p:cNvCxnSpPr/>
          <p:nvPr/>
        </p:nvCxnSpPr>
        <p:spPr>
          <a:xfrm flipV="1">
            <a:off x="4847861"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831465" y="2442210"/>
            <a:ext cx="1596390" cy="159639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black"/>
                </a:solidFill>
                <a:latin typeface="Calibri" panose="020F0502020204030204"/>
                <a:ea typeface="微软雅黑" panose="020B050302020402020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grpSp>
      <p:grpSp>
        <p:nvGrpSpPr>
          <p:cNvPr id="34" name="组合 33"/>
          <p:cNvGrpSpPr/>
          <p:nvPr/>
        </p:nvGrpSpPr>
        <p:grpSpPr>
          <a:xfrm>
            <a:off x="4950642" y="-1038458"/>
            <a:ext cx="1572375" cy="157237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2914439" y="-378468"/>
            <a:ext cx="840307" cy="840307"/>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0" name="组合 39"/>
          <p:cNvGrpSpPr/>
          <p:nvPr/>
        </p:nvGrpSpPr>
        <p:grpSpPr>
          <a:xfrm>
            <a:off x="3819491" y="41686"/>
            <a:ext cx="1187359" cy="118735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3" name="组合 42"/>
          <p:cNvGrpSpPr/>
          <p:nvPr/>
        </p:nvGrpSpPr>
        <p:grpSpPr>
          <a:xfrm>
            <a:off x="6916161" y="-211484"/>
            <a:ext cx="914400" cy="91440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6" name="组合 45"/>
          <p:cNvGrpSpPr/>
          <p:nvPr/>
        </p:nvGrpSpPr>
        <p:grpSpPr>
          <a:xfrm>
            <a:off x="1022097" y="6720651"/>
            <a:ext cx="785143" cy="78514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9" name="组合 48"/>
          <p:cNvGrpSpPr/>
          <p:nvPr/>
        </p:nvGrpSpPr>
        <p:grpSpPr>
          <a:xfrm>
            <a:off x="5284259" y="6039803"/>
            <a:ext cx="336655" cy="336655"/>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2" name="组合 51"/>
          <p:cNvGrpSpPr/>
          <p:nvPr/>
        </p:nvGrpSpPr>
        <p:grpSpPr>
          <a:xfrm>
            <a:off x="4242406" y="5769402"/>
            <a:ext cx="705433" cy="70543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5" name="组合 54"/>
          <p:cNvGrpSpPr/>
          <p:nvPr/>
        </p:nvGrpSpPr>
        <p:grpSpPr>
          <a:xfrm>
            <a:off x="7856586" y="-1411776"/>
            <a:ext cx="1572375" cy="1572375"/>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58" name="组合 57"/>
          <p:cNvGrpSpPr/>
          <p:nvPr/>
        </p:nvGrpSpPr>
        <p:grpSpPr>
          <a:xfrm>
            <a:off x="7890903" y="554196"/>
            <a:ext cx="297440" cy="297440"/>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1" name="组合 60"/>
          <p:cNvGrpSpPr/>
          <p:nvPr/>
        </p:nvGrpSpPr>
        <p:grpSpPr>
          <a:xfrm>
            <a:off x="2591301" y="6274859"/>
            <a:ext cx="1572375" cy="15723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3" name="椭圆 6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4" name="组合 63"/>
          <p:cNvGrpSpPr/>
          <p:nvPr/>
        </p:nvGrpSpPr>
        <p:grpSpPr>
          <a:xfrm>
            <a:off x="1700555" y="6142194"/>
            <a:ext cx="693589" cy="693589"/>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7" name="组合 66"/>
          <p:cNvGrpSpPr/>
          <p:nvPr/>
        </p:nvGrpSpPr>
        <p:grpSpPr>
          <a:xfrm>
            <a:off x="388171" y="6562346"/>
            <a:ext cx="422503" cy="42250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0" name="组合 69"/>
          <p:cNvGrpSpPr/>
          <p:nvPr/>
        </p:nvGrpSpPr>
        <p:grpSpPr>
          <a:xfrm>
            <a:off x="156219" y="6317936"/>
            <a:ext cx="211251" cy="21125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pic>
        <p:nvPicPr>
          <p:cNvPr id="39974" name="그림 43"/>
          <p:cNvPicPr>
            <a:picLocks noChangeAspect="1"/>
          </p:cNvPicPr>
          <p:nvPr/>
        </p:nvPicPr>
        <p:blipFill>
          <a:blip r:embed="rId1"/>
          <a:srcRect l="49583" t="32220" r="5309" b="14719"/>
          <a:stretch>
            <a:fillRect/>
          </a:stretch>
        </p:blipFill>
        <p:spPr>
          <a:xfrm>
            <a:off x="2980055" y="2794635"/>
            <a:ext cx="1250950" cy="110363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 calcmode="lin" valueType="num">
                                      <p:cBhvr>
                                        <p:cTn id="28" dur="500" fill="hold"/>
                                        <p:tgtEl>
                                          <p:spTgt spid="37"/>
                                        </p:tgtEl>
                                        <p:attrNameLst>
                                          <p:attrName>ppt_x</p:attrName>
                                        </p:attrNameLst>
                                      </p:cBhvr>
                                      <p:tavLst>
                                        <p:tav tm="0">
                                          <p:val>
                                            <p:fltVal val="0.5"/>
                                          </p:val>
                                        </p:tav>
                                        <p:tav tm="100000">
                                          <p:val>
                                            <p:strVal val="#ppt_x"/>
                                          </p:val>
                                        </p:tav>
                                      </p:tavLst>
                                    </p:anim>
                                    <p:anim calcmode="lin" valueType="num">
                                      <p:cBhvr>
                                        <p:cTn id="29" dur="500" fill="hold"/>
                                        <p:tgtEl>
                                          <p:spTgt spid="37"/>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7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ppt_x</p:attrName>
                                        </p:attrNameLst>
                                      </p:cBhvr>
                                      <p:tavLst>
                                        <p:tav tm="0">
                                          <p:val>
                                            <p:fltVal val="0.5"/>
                                          </p:val>
                                        </p:tav>
                                        <p:tav tm="100000">
                                          <p:val>
                                            <p:strVal val="#ppt_x"/>
                                          </p:val>
                                        </p:tav>
                                      </p:tavLst>
                                    </p:anim>
                                    <p:anim calcmode="lin" valueType="num">
                                      <p:cBhvr>
                                        <p:cTn id="41" dur="500" fill="hold"/>
                                        <p:tgtEl>
                                          <p:spTgt spid="43"/>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10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fltVal val="0"/>
                                          </p:val>
                                        </p:tav>
                                        <p:tav tm="100000">
                                          <p:val>
                                            <p:strVal val="#ppt_w"/>
                                          </p:val>
                                        </p:tav>
                                      </p:tavLst>
                                    </p:anim>
                                    <p:anim calcmode="lin" valueType="num">
                                      <p:cBhvr>
                                        <p:cTn id="45" dur="500" fill="hold"/>
                                        <p:tgtEl>
                                          <p:spTgt spid="46"/>
                                        </p:tgtEl>
                                        <p:attrNameLst>
                                          <p:attrName>ppt_h</p:attrName>
                                        </p:attrNameLst>
                                      </p:cBhvr>
                                      <p:tavLst>
                                        <p:tav tm="0">
                                          <p:val>
                                            <p:fltVal val="0"/>
                                          </p:val>
                                        </p:tav>
                                        <p:tav tm="100000">
                                          <p:val>
                                            <p:strVal val="#ppt_h"/>
                                          </p:val>
                                        </p:tav>
                                      </p:tavLst>
                                    </p:anim>
                                    <p:anim calcmode="lin" valueType="num">
                                      <p:cBhvr>
                                        <p:cTn id="46" dur="500" fill="hold"/>
                                        <p:tgtEl>
                                          <p:spTgt spid="46"/>
                                        </p:tgtEl>
                                        <p:attrNameLst>
                                          <p:attrName>ppt_x</p:attrName>
                                        </p:attrNameLst>
                                      </p:cBhvr>
                                      <p:tavLst>
                                        <p:tav tm="0">
                                          <p:val>
                                            <p:fltVal val="0.5"/>
                                          </p:val>
                                        </p:tav>
                                        <p:tav tm="100000">
                                          <p:val>
                                            <p:strVal val="#ppt_x"/>
                                          </p:val>
                                        </p:tav>
                                      </p:tavLst>
                                    </p:anim>
                                    <p:anim calcmode="lin" valueType="num">
                                      <p:cBhvr>
                                        <p:cTn id="47" dur="500" fill="hold"/>
                                        <p:tgtEl>
                                          <p:spTgt spid="4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60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 calcmode="lin" valueType="num">
                                      <p:cBhvr>
                                        <p:cTn id="52" dur="500" fill="hold"/>
                                        <p:tgtEl>
                                          <p:spTgt spid="49"/>
                                        </p:tgtEl>
                                        <p:attrNameLst>
                                          <p:attrName>ppt_x</p:attrName>
                                        </p:attrNameLst>
                                      </p:cBhvr>
                                      <p:tavLst>
                                        <p:tav tm="0">
                                          <p:val>
                                            <p:fltVal val="0.5"/>
                                          </p:val>
                                        </p:tav>
                                        <p:tav tm="100000">
                                          <p:val>
                                            <p:strVal val="#ppt_x"/>
                                          </p:val>
                                        </p:tav>
                                      </p:tavLst>
                                    </p:anim>
                                    <p:anim calcmode="lin" valueType="num">
                                      <p:cBhvr>
                                        <p:cTn id="53" dur="500" fill="hold"/>
                                        <p:tgtEl>
                                          <p:spTgt spid="4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3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 calcmode="lin" valueType="num">
                                      <p:cBhvr>
                                        <p:cTn id="58" dur="500" fill="hold"/>
                                        <p:tgtEl>
                                          <p:spTgt spid="52"/>
                                        </p:tgtEl>
                                        <p:attrNameLst>
                                          <p:attrName>ppt_x</p:attrName>
                                        </p:attrNameLst>
                                      </p:cBhvr>
                                      <p:tavLst>
                                        <p:tav tm="0">
                                          <p:val>
                                            <p:fltVal val="0.5"/>
                                          </p:val>
                                        </p:tav>
                                        <p:tav tm="100000">
                                          <p:val>
                                            <p:strVal val="#ppt_x"/>
                                          </p:val>
                                        </p:tav>
                                      </p:tavLst>
                                    </p:anim>
                                    <p:anim calcmode="lin" valueType="num">
                                      <p:cBhvr>
                                        <p:cTn id="59" dur="500" fill="hold"/>
                                        <p:tgtEl>
                                          <p:spTgt spid="5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 calcmode="lin" valueType="num">
                                      <p:cBhvr>
                                        <p:cTn id="64" dur="500" fill="hold"/>
                                        <p:tgtEl>
                                          <p:spTgt spid="55"/>
                                        </p:tgtEl>
                                        <p:attrNameLst>
                                          <p:attrName>ppt_x</p:attrName>
                                        </p:attrNameLst>
                                      </p:cBhvr>
                                      <p:tavLst>
                                        <p:tav tm="0">
                                          <p:val>
                                            <p:fltVal val="0.5"/>
                                          </p:val>
                                        </p:tav>
                                        <p:tav tm="100000">
                                          <p:val>
                                            <p:strVal val="#ppt_x"/>
                                          </p:val>
                                        </p:tav>
                                      </p:tavLst>
                                    </p:anim>
                                    <p:anim calcmode="lin" valueType="num">
                                      <p:cBhvr>
                                        <p:cTn id="65" dur="500" fill="hold"/>
                                        <p:tgtEl>
                                          <p:spTgt spid="5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60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 calcmode="lin" valueType="num">
                                      <p:cBhvr>
                                        <p:cTn id="70" dur="500" fill="hold"/>
                                        <p:tgtEl>
                                          <p:spTgt spid="58"/>
                                        </p:tgtEl>
                                        <p:attrNameLst>
                                          <p:attrName>ppt_x</p:attrName>
                                        </p:attrNameLst>
                                      </p:cBhvr>
                                      <p:tavLst>
                                        <p:tav tm="0">
                                          <p:val>
                                            <p:fltVal val="0.5"/>
                                          </p:val>
                                        </p:tav>
                                        <p:tav tm="100000">
                                          <p:val>
                                            <p:strVal val="#ppt_x"/>
                                          </p:val>
                                        </p:tav>
                                      </p:tavLst>
                                    </p:anim>
                                    <p:anim calcmode="lin" valueType="num">
                                      <p:cBhvr>
                                        <p:cTn id="71" dur="500" fill="hold"/>
                                        <p:tgtEl>
                                          <p:spTgt spid="5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 calcmode="lin" valueType="num">
                                      <p:cBhvr>
                                        <p:cTn id="76" dur="500" fill="hold"/>
                                        <p:tgtEl>
                                          <p:spTgt spid="61"/>
                                        </p:tgtEl>
                                        <p:attrNameLst>
                                          <p:attrName>ppt_x</p:attrName>
                                        </p:attrNameLst>
                                      </p:cBhvr>
                                      <p:tavLst>
                                        <p:tav tm="0">
                                          <p:val>
                                            <p:fltVal val="0.5"/>
                                          </p:val>
                                        </p:tav>
                                        <p:tav tm="100000">
                                          <p:val>
                                            <p:strVal val="#ppt_x"/>
                                          </p:val>
                                        </p:tav>
                                      </p:tavLst>
                                    </p:anim>
                                    <p:anim calcmode="lin" valueType="num">
                                      <p:cBhvr>
                                        <p:cTn id="77" dur="500" fill="hold"/>
                                        <p:tgtEl>
                                          <p:spTgt spid="6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 calcmode="lin" valueType="num">
                                      <p:cBhvr>
                                        <p:cTn id="82" dur="500" fill="hold"/>
                                        <p:tgtEl>
                                          <p:spTgt spid="64"/>
                                        </p:tgtEl>
                                        <p:attrNameLst>
                                          <p:attrName>ppt_x</p:attrName>
                                        </p:attrNameLst>
                                      </p:cBhvr>
                                      <p:tavLst>
                                        <p:tav tm="0">
                                          <p:val>
                                            <p:fltVal val="0.5"/>
                                          </p:val>
                                        </p:tav>
                                        <p:tav tm="100000">
                                          <p:val>
                                            <p:strVal val="#ppt_x"/>
                                          </p:val>
                                        </p:tav>
                                      </p:tavLst>
                                    </p:anim>
                                    <p:anim calcmode="lin" valueType="num">
                                      <p:cBhvr>
                                        <p:cTn id="83" dur="500" fill="hold"/>
                                        <p:tgtEl>
                                          <p:spTgt spid="6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fltVal val="0"/>
                                          </p:val>
                                        </p:tav>
                                        <p:tav tm="100000">
                                          <p:val>
                                            <p:strVal val="#ppt_w"/>
                                          </p:val>
                                        </p:tav>
                                      </p:tavLst>
                                    </p:anim>
                                    <p:anim calcmode="lin" valueType="num">
                                      <p:cBhvr>
                                        <p:cTn id="87" dur="500" fill="hold"/>
                                        <p:tgtEl>
                                          <p:spTgt spid="67"/>
                                        </p:tgtEl>
                                        <p:attrNameLst>
                                          <p:attrName>ppt_h</p:attrName>
                                        </p:attrNameLst>
                                      </p:cBhvr>
                                      <p:tavLst>
                                        <p:tav tm="0">
                                          <p:val>
                                            <p:fltVal val="0"/>
                                          </p:val>
                                        </p:tav>
                                        <p:tav tm="100000">
                                          <p:val>
                                            <p:strVal val="#ppt_h"/>
                                          </p:val>
                                        </p:tav>
                                      </p:tavLst>
                                    </p:anim>
                                    <p:anim calcmode="lin" valueType="num">
                                      <p:cBhvr>
                                        <p:cTn id="88" dur="500" fill="hold"/>
                                        <p:tgtEl>
                                          <p:spTgt spid="67"/>
                                        </p:tgtEl>
                                        <p:attrNameLst>
                                          <p:attrName>ppt_x</p:attrName>
                                        </p:attrNameLst>
                                      </p:cBhvr>
                                      <p:tavLst>
                                        <p:tav tm="0">
                                          <p:val>
                                            <p:fltVal val="0.5"/>
                                          </p:val>
                                        </p:tav>
                                        <p:tav tm="100000">
                                          <p:val>
                                            <p:strVal val="#ppt_x"/>
                                          </p:val>
                                        </p:tav>
                                      </p:tavLst>
                                    </p:anim>
                                    <p:anim calcmode="lin" valueType="num">
                                      <p:cBhvr>
                                        <p:cTn id="89" dur="500" fill="hold"/>
                                        <p:tgtEl>
                                          <p:spTgt spid="6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 calcmode="lin" valueType="num">
                                      <p:cBhvr>
                                        <p:cTn id="94" dur="500" fill="hold"/>
                                        <p:tgtEl>
                                          <p:spTgt spid="70"/>
                                        </p:tgtEl>
                                        <p:attrNameLst>
                                          <p:attrName>ppt_x</p:attrName>
                                        </p:attrNameLst>
                                      </p:cBhvr>
                                      <p:tavLst>
                                        <p:tav tm="0">
                                          <p:val>
                                            <p:fltVal val="0.5"/>
                                          </p:val>
                                        </p:tav>
                                        <p:tav tm="100000">
                                          <p:val>
                                            <p:strVal val="#ppt_x"/>
                                          </p:val>
                                        </p:tav>
                                      </p:tavLst>
                                    </p:anim>
                                    <p:anim calcmode="lin" valueType="num">
                                      <p:cBhvr>
                                        <p:cTn id="95" dur="500" fill="hold"/>
                                        <p:tgtEl>
                                          <p:spTgt spid="70"/>
                                        </p:tgtEl>
                                        <p:attrNameLst>
                                          <p:attrName>ppt_y</p:attrName>
                                        </p:attrNameLst>
                                      </p:cBhvr>
                                      <p:tavLst>
                                        <p:tav tm="0">
                                          <p:val>
                                            <p:fltVal val="0.5"/>
                                          </p:val>
                                        </p:tav>
                                        <p:tav tm="100000">
                                          <p:val>
                                            <p:strVal val="#ppt_y"/>
                                          </p:val>
                                        </p:tav>
                                      </p:tavLst>
                                    </p:anim>
                                  </p:childTnLst>
                                </p:cTn>
                              </p:par>
                              <p:par>
                                <p:cTn id="96" presetID="26" presetClass="emph" presetSubtype="0" repeatCount="3000" fill="hold" nodeType="withEffect">
                                  <p:stCondLst>
                                    <p:cond delay="600"/>
                                  </p:stCondLst>
                                  <p:childTnLst>
                                    <p:animEffect transition="out" filter="fade">
                                      <p:cBhvr>
                                        <p:cTn id="97" dur="500" tmFilter="0, 0; .2, .5; .8, .5; 1, 0"/>
                                        <p:tgtEl>
                                          <p:spTgt spid="34"/>
                                        </p:tgtEl>
                                      </p:cBhvr>
                                    </p:animEffect>
                                    <p:animScale>
                                      <p:cBhvr>
                                        <p:cTn id="98" dur="250" autoRev="1" fill="hold"/>
                                        <p:tgtEl>
                                          <p:spTgt spid="34"/>
                                        </p:tgtEl>
                                      </p:cBhvr>
                                      <p:by x="105000" y="105000"/>
                                    </p:animScale>
                                  </p:childTnLst>
                                </p:cTn>
                              </p:par>
                              <p:par>
                                <p:cTn id="99" presetID="26" presetClass="emph" presetSubtype="0" repeatCount="3000" fill="hold" nodeType="withEffect">
                                  <p:stCondLst>
                                    <p:cond delay="710"/>
                                  </p:stCondLst>
                                  <p:childTnLst>
                                    <p:animEffect transition="out" filter="fade">
                                      <p:cBhvr>
                                        <p:cTn id="100" dur="500" tmFilter="0, 0; .2, .5; .8, .5; 1, 0"/>
                                        <p:tgtEl>
                                          <p:spTgt spid="55"/>
                                        </p:tgtEl>
                                      </p:cBhvr>
                                    </p:animEffect>
                                    <p:animScale>
                                      <p:cBhvr>
                                        <p:cTn id="101" dur="250" autoRev="1" fill="hold"/>
                                        <p:tgtEl>
                                          <p:spTgt spid="55"/>
                                        </p:tgtEl>
                                      </p:cBhvr>
                                      <p:by x="105000" y="105000"/>
                                    </p:animScale>
                                  </p:childTnLst>
                                </p:cTn>
                              </p:par>
                              <p:par>
                                <p:cTn id="102" presetID="26" presetClass="emph" presetSubtype="0" repeatCount="3000" fill="hold" nodeType="withEffect">
                                  <p:stCondLst>
                                    <p:cond delay="410"/>
                                  </p:stCondLst>
                                  <p:childTnLst>
                                    <p:animEffect transition="out" filter="fade">
                                      <p:cBhvr>
                                        <p:cTn id="103" dur="500" tmFilter="0, 0; .2, .5; .8, .5; 1, 0"/>
                                        <p:tgtEl>
                                          <p:spTgt spid="61"/>
                                        </p:tgtEl>
                                      </p:cBhvr>
                                    </p:animEffect>
                                    <p:animScale>
                                      <p:cBhvr>
                                        <p:cTn id="104" dur="250" autoRev="1" fill="hold"/>
                                        <p:tgtEl>
                                          <p:spTgt spid="61"/>
                                        </p:tgtEl>
                                      </p:cBhvr>
                                      <p:by x="105000" y="105000"/>
                                    </p:animScale>
                                  </p:childTnLst>
                                </p:cTn>
                              </p:par>
                              <p:par>
                                <p:cTn id="105" presetID="26" presetClass="emph" presetSubtype="0" repeatCount="3000" fill="hold" nodeType="withEffect">
                                  <p:stCondLst>
                                    <p:cond delay="810"/>
                                  </p:stCondLst>
                                  <p:childTnLst>
                                    <p:animEffect transition="out" filter="fade">
                                      <p:cBhvr>
                                        <p:cTn id="106" dur="500" tmFilter="0, 0; .2, .5; .8, .5; 1, 0"/>
                                        <p:tgtEl>
                                          <p:spTgt spid="64"/>
                                        </p:tgtEl>
                                      </p:cBhvr>
                                    </p:animEffect>
                                    <p:animScale>
                                      <p:cBhvr>
                                        <p:cTn id="107"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699" y="2039013"/>
            <a:ext cx="10799445" cy="1745615"/>
          </a:xfrm>
          <a:prstGeom prst="rect">
            <a:avLst/>
          </a:prstGeom>
          <a:noFill/>
          <a:ln w="9525">
            <a:noFill/>
          </a:ln>
        </p:spPr>
        <p:txBody>
          <a:bodyPr wrap="square">
            <a:spAutoFit/>
          </a:bodyPr>
          <a:lstStyle/>
          <a:p>
            <a:pPr marL="12700" indent="274320" algn="l" rtl="0" eaLnBrk="0">
              <a:lnSpc>
                <a:spcPct val="128000"/>
              </a:lnSpc>
            </a:pP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一辆</a:t>
            </a:r>
            <a:r>
              <a:rPr sz="2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2021 款长城哈弗汽车雨刮工作正常</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,前、</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后挡风玻璃喷洗液喷水孔不出水</a:t>
            </a:r>
            <a:r>
              <a:rPr sz="28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。来到</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4S 店经过技师检查发现是玻璃喷洗液电机不工作</a:t>
            </a:r>
            <a:r>
              <a:rPr sz="28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,请你对其进</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行检修。</a:t>
            </a:r>
            <a:endParaRPr lang="zh-CN" altLang="en-US" sz="2300" dirty="0">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作业案例</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194435"/>
            <a:ext cx="10925810" cy="4005580"/>
          </a:xfrm>
          <a:prstGeom prst="rect">
            <a:avLst/>
          </a:prstGeom>
          <a:noFill/>
          <a:ln w="9525">
            <a:noFill/>
          </a:ln>
        </p:spPr>
        <p:txBody>
          <a:bodyPr wrap="square">
            <a:spAutoFit/>
          </a:bodyPr>
          <a:lstStyle/>
          <a:p>
            <a:pPr marL="13970" indent="266700" algn="l" rtl="0" eaLnBrk="0">
              <a:lnSpc>
                <a:spcPct val="126000"/>
              </a:lnSpc>
            </a:pPr>
            <a:r>
              <a:rPr sz="2800" kern="0" spc="7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学习资料 1</a:t>
            </a:r>
            <a:r>
              <a:rPr sz="2800" kern="0" spc="8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磁场对载流直导线</a:t>
            </a:r>
            <a:r>
              <a:rPr sz="2800" kern="0" spc="6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的作用</a:t>
            </a:r>
            <a:endParaRPr sz="2800" dirty="0">
              <a:latin typeface="微软雅黑" panose="020B0503020204020204" charset="-122"/>
              <a:ea typeface="微软雅黑" panose="020B0503020204020204" charset="-122"/>
              <a:cs typeface="微软雅黑" panose="020B0503020204020204" charset="-122"/>
            </a:endParaRPr>
          </a:p>
          <a:p>
            <a:pPr marL="12700" indent="267970" algn="l" rtl="0" eaLnBrk="0">
              <a:lnSpc>
                <a:spcPct val="140000"/>
              </a:lnSpc>
            </a:pP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按图 2-2-</a:t>
            </a:r>
            <a:r>
              <a:rPr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 所示做一实验</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,在马蹄</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形磁铁磁极中间放置一根直导线</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,并使导线垂直于</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磁感线</a:t>
            </a:r>
            <a:r>
              <a:rPr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。导线中未通过电流时</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,导线不会运动</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。如果接通电源</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,使导线</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流过电流时</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,导线</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将摆动一定角度</a:t>
            </a:r>
            <a:r>
              <a:rPr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。若改变导线电流的方向或磁极极性</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,则导线会向相反的方向运动如</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图</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2-2-2</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。我们把载流导线在磁场中所受的作用力称为电磁力</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 F 表示</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。实验证明</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力 F 的大小与导线中电流大小成正比</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,与导线在磁场</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中的有效长度及载流导线所在位置</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的磁感应强度成正比</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,用公式表示</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就是</a:t>
            </a:r>
            <a:endParaRPr dirty="0">
              <a:latin typeface="微软雅黑" panose="020B0503020204020204" charset="-122"/>
              <a:ea typeface="微软雅黑" panose="020B0503020204020204" charset="-122"/>
              <a:cs typeface="微软雅黑" panose="020B0503020204020204" charset="-122"/>
            </a:endParaRPr>
          </a:p>
          <a:p>
            <a:pPr marL="2379345" algn="l" rtl="0" eaLnBrk="0">
              <a:lnSpc>
                <a:spcPct val="78000"/>
              </a:lnSpc>
              <a:spcBef>
                <a:spcPts val="780"/>
              </a:spcBef>
            </a:pP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F</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BIL</a:t>
            </a:r>
            <a:endParaRPr dirty="0">
              <a:latin typeface="微软雅黑" panose="020B0503020204020204" charset="-122"/>
              <a:ea typeface="微软雅黑" panose="020B0503020204020204" charset="-122"/>
              <a:cs typeface="微软雅黑" panose="020B0503020204020204" charset="-122"/>
            </a:endParaRPr>
          </a:p>
          <a:p>
            <a:pPr marL="280670" algn="l" rtl="0" eaLnBrk="0">
              <a:lnSpc>
                <a:spcPct val="89000"/>
              </a:lnSpc>
              <a:spcBef>
                <a:spcPts val="660"/>
              </a:spcBef>
            </a:pP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式中</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B</a:t>
            </a:r>
            <a:r>
              <a:rPr b="1" kern="0" spc="110" dirty="0">
                <a:solidFill>
                  <a:srgbClr val="000000">
                    <a:alpha val="100000"/>
                  </a:srgbClr>
                </a:solidFill>
                <a:latin typeface="Arial" panose="020B0604020202020204"/>
                <a:ea typeface="Arial" panose="020B0604020202020204"/>
                <a:cs typeface="Arial" panose="020B0604020202020204"/>
                <a:sym typeface="+mn-ea"/>
              </a:rPr>
              <a:t>—</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均匀磁场的磁感应</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强度</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,单位为特斯拉(T)</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endParaRPr>
          </a:p>
          <a:p>
            <a:pPr marL="277495" algn="l" rtl="0" eaLnBrk="0">
              <a:lnSpc>
                <a:spcPts val="1765"/>
              </a:lnSpc>
            </a:pP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I</a:t>
            </a:r>
            <a:r>
              <a:rPr b="1" kern="0" spc="120" dirty="0">
                <a:solidFill>
                  <a:srgbClr val="000000">
                    <a:alpha val="100000"/>
                  </a:srgbClr>
                </a:solidFill>
                <a:latin typeface="Arial" panose="020B0604020202020204"/>
                <a:ea typeface="Arial" panose="020B0604020202020204"/>
                <a:cs typeface="Arial" panose="020B0604020202020204"/>
                <a:sym typeface="+mn-ea"/>
              </a:rPr>
              <a:t>—</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导体中的电流</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,单位为安培(</a:t>
            </a:r>
            <a:r>
              <a:rPr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endParaRPr>
          </a:p>
          <a:p>
            <a:pPr marL="276860" algn="l" rtl="0" eaLnBrk="0">
              <a:lnSpc>
                <a:spcPct val="90000"/>
              </a:lnSpc>
              <a:spcBef>
                <a:spcPts val="685"/>
              </a:spcBef>
            </a:pP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L</a:t>
            </a:r>
            <a:r>
              <a:rPr b="1" kern="0" spc="90" dirty="0">
                <a:solidFill>
                  <a:srgbClr val="000000">
                    <a:alpha val="100000"/>
                  </a:srgbClr>
                </a:solidFill>
                <a:latin typeface="Arial" panose="020B0604020202020204"/>
                <a:ea typeface="Arial" panose="020B0604020202020204"/>
                <a:cs typeface="Arial" panose="020B0604020202020204"/>
                <a:sym typeface="+mn-ea"/>
              </a:rPr>
              <a:t>—</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导体在磁场中的有效长度</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,单位为米(</a:t>
            </a:r>
            <a:r>
              <a:rPr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a:t>
            </a:r>
            <a:r>
              <a:rPr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dirty="0">
              <a:latin typeface="微软雅黑" panose="020B0503020204020204" charset="-122"/>
              <a:ea typeface="微软雅黑" panose="020B0503020204020204" charset="-122"/>
              <a:cs typeface="微软雅黑" panose="020B0503020204020204" charset="-122"/>
            </a:endParaRPr>
          </a:p>
          <a:p>
            <a:pPr marL="280670" algn="l" rtl="0" eaLnBrk="0">
              <a:lnSpc>
                <a:spcPts val="1765"/>
              </a:lnSpc>
            </a:pP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F</a:t>
            </a:r>
            <a:r>
              <a:rPr b="1" kern="0" spc="110" dirty="0">
                <a:solidFill>
                  <a:srgbClr val="000000">
                    <a:alpha val="100000"/>
                  </a:srgbClr>
                </a:solidFill>
                <a:latin typeface="Arial" panose="020B0604020202020204"/>
                <a:ea typeface="Arial" panose="020B0604020202020204"/>
                <a:cs typeface="Arial" panose="020B0604020202020204"/>
                <a:sym typeface="+mn-ea"/>
              </a:rPr>
              <a:t>—</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导体受到的电磁力</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单位为牛顿(</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8294370" y="4838700"/>
            <a:ext cx="2125980" cy="1653540"/>
          </a:xfrm>
          <a:prstGeom prst="rect">
            <a:avLst/>
          </a:prstGeom>
        </p:spPr>
      </p:pic>
      <p:pic>
        <p:nvPicPr>
          <p:cNvPr id="7" name="图片 6"/>
          <p:cNvPicPr>
            <a:picLocks noChangeAspect="1"/>
          </p:cNvPicPr>
          <p:nvPr/>
        </p:nvPicPr>
        <p:blipFill>
          <a:blip r:embed="rId3"/>
          <a:stretch>
            <a:fillRect/>
          </a:stretch>
        </p:blipFill>
        <p:spPr>
          <a:xfrm>
            <a:off x="652145" y="5227955"/>
            <a:ext cx="5288280" cy="1377950"/>
          </a:xfrm>
          <a:prstGeom prst="rect">
            <a:avLst/>
          </a:prstGeom>
        </p:spPr>
      </p:pic>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440055" y="1365250"/>
            <a:ext cx="11134090" cy="3112770"/>
          </a:xfrm>
          <a:prstGeom prst="rect">
            <a:avLst/>
          </a:prstGeom>
          <a:noFill/>
          <a:ln w="9525">
            <a:noFill/>
          </a:ln>
        </p:spPr>
        <p:txBody>
          <a:bodyPr wrap="square">
            <a:noAutofit/>
          </a:bodyPr>
          <a:p>
            <a:pPr marL="12700" indent="265430" algn="l" rtl="0" eaLnBrk="0">
              <a:lnSpc>
                <a:spcPct val="136000"/>
              </a:lnSpc>
              <a:spcBef>
                <a:spcPts val="155"/>
              </a:spcBef>
            </a:pPr>
            <a:r>
              <a:rPr lang="zh-CN" altLang="en-US" sz="2300" dirty="0">
                <a:solidFill>
                  <a:schemeClr val="tx1">
                    <a:lumMod val="75000"/>
                    <a:lumOff val="25000"/>
                  </a:schemeClr>
                </a:solidFill>
                <a:latin typeface="Arial" panose="020B0604020202020204" pitchFamily="34" charset="0"/>
                <a:ea typeface="微软雅黑" panose="020B0503020204020204" charset="-122"/>
              </a:rPr>
              <a:t>实验还得出</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当导线垂直于磁感应强度的方向放置时</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导线所受到的电磁力最大</a:t>
            </a:r>
            <a:r>
              <a:rPr lang="en-US" altLang="zh-CN" sz="2300" dirty="0">
                <a:solidFill>
                  <a:schemeClr val="tx1">
                    <a:lumMod val="75000"/>
                    <a:lumOff val="25000"/>
                  </a:schemeClr>
                </a:solidFill>
                <a:latin typeface="Arial" panose="020B0604020202020204" pitchFamily="34" charset="0"/>
                <a:ea typeface="微软雅黑" panose="020B0503020204020204" charset="-122"/>
              </a:rPr>
              <a:t> ; </a:t>
            </a:r>
            <a:r>
              <a:rPr lang="zh-CN" altLang="en-US" sz="2300" dirty="0">
                <a:solidFill>
                  <a:schemeClr val="tx1">
                    <a:lumMod val="75000"/>
                    <a:lumOff val="25000"/>
                  </a:schemeClr>
                </a:solidFill>
                <a:latin typeface="Arial" panose="020B0604020202020204" pitchFamily="34" charset="0"/>
                <a:ea typeface="微软雅黑" panose="020B0503020204020204" charset="-122"/>
              </a:rPr>
              <a:t>当</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其平行放置时不受力</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。若直导线与磁感应强度方向成</a:t>
            </a:r>
            <a:r>
              <a:rPr lang="en-US" altLang="zh-CN" sz="2300" dirty="0">
                <a:solidFill>
                  <a:schemeClr val="tx1">
                    <a:lumMod val="75000"/>
                    <a:lumOff val="25000"/>
                  </a:schemeClr>
                </a:solidFill>
                <a:latin typeface="Arial" panose="020B0604020202020204" pitchFamily="34" charset="0"/>
                <a:ea typeface="微软雅黑" panose="020B0503020204020204" charset="-122"/>
              </a:rPr>
              <a:t> θ </a:t>
            </a:r>
            <a:r>
              <a:rPr lang="zh-CN" altLang="en-US" sz="2300" dirty="0">
                <a:solidFill>
                  <a:schemeClr val="tx1">
                    <a:lumMod val="75000"/>
                    <a:lumOff val="25000"/>
                  </a:schemeClr>
                </a:solidFill>
                <a:latin typeface="Arial" panose="020B0604020202020204" pitchFamily="34" charset="0"/>
                <a:ea typeface="微软雅黑" panose="020B0503020204020204" charset="-122"/>
              </a:rPr>
              <a:t>角时</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则导线在与</a:t>
            </a:r>
            <a:r>
              <a:rPr lang="en-US" altLang="zh-CN" sz="2300" dirty="0">
                <a:solidFill>
                  <a:schemeClr val="tx1">
                    <a:lumMod val="75000"/>
                    <a:lumOff val="25000"/>
                  </a:schemeClr>
                </a:solidFill>
                <a:latin typeface="Arial" panose="020B0604020202020204" pitchFamily="34" charset="0"/>
                <a:ea typeface="微软雅黑" panose="020B0503020204020204" charset="-122"/>
              </a:rPr>
              <a:t> B </a:t>
            </a:r>
            <a:r>
              <a:rPr lang="zh-CN" altLang="en-US" sz="2300" dirty="0">
                <a:solidFill>
                  <a:schemeClr val="tx1">
                    <a:lumMod val="75000"/>
                    <a:lumOff val="25000"/>
                  </a:schemeClr>
                </a:solidFill>
                <a:latin typeface="Arial" panose="020B0604020202020204" pitchFamily="34" charset="0"/>
                <a:ea typeface="微软雅黑" panose="020B0503020204020204" charset="-122"/>
              </a:rPr>
              <a:t>垂直方向的</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投影线</a:t>
            </a:r>
            <a:r>
              <a:rPr lang="en-US" altLang="zh-CN" sz="2300" dirty="0">
                <a:solidFill>
                  <a:schemeClr val="tx1">
                    <a:lumMod val="75000"/>
                    <a:lumOff val="25000"/>
                  </a:schemeClr>
                </a:solidFill>
                <a:latin typeface="Arial" panose="020B0604020202020204" pitchFamily="34" charset="0"/>
                <a:ea typeface="微软雅黑" panose="020B0503020204020204" charset="-122"/>
              </a:rPr>
              <a:t> Lsinθ </a:t>
            </a:r>
            <a:r>
              <a:rPr lang="zh-CN" altLang="en-US" sz="2300" dirty="0">
                <a:solidFill>
                  <a:schemeClr val="tx1">
                    <a:lumMod val="75000"/>
                    <a:lumOff val="25000"/>
                  </a:schemeClr>
                </a:solidFill>
                <a:latin typeface="Arial" panose="020B0604020202020204" pitchFamily="34" charset="0"/>
                <a:ea typeface="微软雅黑" panose="020B0503020204020204" charset="-122"/>
              </a:rPr>
              <a:t>为导线的有效长度</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导线所受的电磁力的公式为</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marL="12700" indent="265430" algn="l" rtl="0" eaLnBrk="0">
              <a:lnSpc>
                <a:spcPct val="136000"/>
              </a:lnSpc>
              <a:spcBef>
                <a:spcPts val="155"/>
              </a:spcBef>
            </a:pPr>
            <a:r>
              <a:rPr lang="en-US" altLang="zh-CN" sz="2300" dirty="0">
                <a:solidFill>
                  <a:schemeClr val="tx1">
                    <a:lumMod val="75000"/>
                    <a:lumOff val="25000"/>
                  </a:schemeClr>
                </a:solidFill>
                <a:latin typeface="Arial" panose="020B0604020202020204" pitchFamily="34" charset="0"/>
                <a:ea typeface="微软雅黑" panose="020B0503020204020204" charset="-122"/>
              </a:rPr>
              <a:t>F = BILsin θ</a:t>
            </a:r>
            <a:endParaRPr lang="en-US" altLang="zh-CN" sz="2300" dirty="0">
              <a:solidFill>
                <a:schemeClr val="tx1">
                  <a:lumMod val="75000"/>
                  <a:lumOff val="25000"/>
                </a:schemeClr>
              </a:solidFill>
              <a:latin typeface="Arial" panose="020B0604020202020204" pitchFamily="34" charset="0"/>
              <a:ea typeface="微软雅黑" panose="020B0503020204020204" charset="-122"/>
            </a:endParaRPr>
          </a:p>
          <a:p>
            <a:pPr marL="12700" indent="265430" algn="l" rtl="0" eaLnBrk="0">
              <a:lnSpc>
                <a:spcPct val="136000"/>
              </a:lnSpc>
              <a:spcBef>
                <a:spcPts val="155"/>
              </a:spcBef>
            </a:pPr>
            <a:r>
              <a:rPr lang="zh-CN" altLang="en-US" sz="2300" dirty="0">
                <a:solidFill>
                  <a:schemeClr val="tx1">
                    <a:lumMod val="75000"/>
                    <a:lumOff val="25000"/>
                  </a:schemeClr>
                </a:solidFill>
                <a:latin typeface="Arial" panose="020B0604020202020204" pitchFamily="34" charset="0"/>
                <a:ea typeface="微软雅黑" panose="020B0503020204020204" charset="-122"/>
              </a:rPr>
              <a:t>载流直导线在磁场中的受力方向</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可以用左手定则来判别</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如图</a:t>
            </a:r>
            <a:r>
              <a:rPr lang="en-US" altLang="zh-CN" sz="2300" dirty="0">
                <a:solidFill>
                  <a:schemeClr val="tx1">
                    <a:lumMod val="75000"/>
                    <a:lumOff val="25000"/>
                  </a:schemeClr>
                </a:solidFill>
                <a:latin typeface="Arial" panose="020B0604020202020204" pitchFamily="34" charset="0"/>
                <a:ea typeface="微软雅黑" panose="020B0503020204020204" charset="-122"/>
              </a:rPr>
              <a:t> 2- 2- 3 </a:t>
            </a:r>
            <a:r>
              <a:rPr lang="zh-CN" altLang="en-US" sz="2300" dirty="0">
                <a:solidFill>
                  <a:schemeClr val="tx1">
                    <a:lumMod val="75000"/>
                    <a:lumOff val="25000"/>
                  </a:schemeClr>
                </a:solidFill>
                <a:latin typeface="Arial" panose="020B0604020202020204" pitchFamily="34" charset="0"/>
                <a:ea typeface="微软雅黑" panose="020B0503020204020204" charset="-122"/>
              </a:rPr>
              <a:t>所示</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将左手</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伸平</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拇指与四指垂直放在一个平面上</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让磁感线垂直穿过手心</a:t>
            </a:r>
            <a:r>
              <a:rPr lang="en-US" altLang="zh-CN" sz="2300" dirty="0">
                <a:solidFill>
                  <a:schemeClr val="tx1">
                    <a:lumMod val="75000"/>
                    <a:lumOff val="25000"/>
                  </a:schemeClr>
                </a:solidFill>
                <a:latin typeface="Arial" panose="020B0604020202020204" pitchFamily="34" charset="0"/>
                <a:ea typeface="微软雅黑" panose="020B0503020204020204" charset="-122"/>
              </a:rPr>
              <a:t> , </a:t>
            </a:r>
            <a:r>
              <a:rPr lang="zh-CN" altLang="en-US" sz="2300" dirty="0">
                <a:solidFill>
                  <a:schemeClr val="tx1">
                    <a:lumMod val="75000"/>
                    <a:lumOff val="25000"/>
                  </a:schemeClr>
                </a:solidFill>
                <a:latin typeface="Arial" panose="020B0604020202020204" pitchFamily="34" charset="0"/>
                <a:ea typeface="微软雅黑" panose="020B0503020204020204" charset="-122"/>
              </a:rPr>
              <a:t>四指指向电流方向</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拇指</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所指方向就是导体的受力方向。</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pic>
        <p:nvPicPr>
          <p:cNvPr id="10247" name="图片 4"/>
          <p:cNvPicPr>
            <a:picLocks noChangeAspect="1"/>
          </p:cNvPicPr>
          <p:nvPr/>
        </p:nvPicPr>
        <p:blipFill>
          <a:blip r:embed="rId3"/>
          <a:stretch>
            <a:fillRect/>
          </a:stretch>
        </p:blipFill>
        <p:spPr>
          <a:xfrm>
            <a:off x="7708265" y="4248785"/>
            <a:ext cx="3406140" cy="2609215"/>
          </a:xfrm>
          <a:prstGeom prst="rect">
            <a:avLst/>
          </a:prstGeom>
          <a:noFill/>
          <a:ln w="9525">
            <a:noFill/>
          </a:ln>
        </p:spPr>
      </p:pic>
      <p:sp>
        <p:nvSpPr>
          <p:cNvPr id="4" name="文本框 3"/>
          <p:cNvSpPr txBox="1"/>
          <p:nvPr/>
        </p:nvSpPr>
        <p:spPr>
          <a:xfrm>
            <a:off x="966470" y="5039995"/>
            <a:ext cx="6096000" cy="1592580"/>
          </a:xfrm>
          <a:prstGeom prst="rect">
            <a:avLst/>
          </a:prstGeom>
          <a:noFill/>
        </p:spPr>
        <p:txBody>
          <a:bodyPr wrap="square" lIns="0" tIns="0" rIns="0" bIns="0" rtlCol="0" anchor="t">
            <a:spAutoFit/>
          </a:bodyPr>
          <a:p>
            <a:pPr indent="575945" algn="l">
              <a:lnSpc>
                <a:spcPct val="150000"/>
              </a:lnSpc>
              <a:buClrTx/>
              <a:buSzTx/>
            </a:pPr>
            <a:r>
              <a:rPr lang="zh-CN" altLang="en-US" sz="2300" dirty="0">
                <a:solidFill>
                  <a:schemeClr val="tx1">
                    <a:lumMod val="75000"/>
                    <a:lumOff val="25000"/>
                  </a:schemeClr>
                </a:solidFill>
                <a:latin typeface="Arial" panose="020B0604020202020204" pitchFamily="34" charset="0"/>
                <a:ea typeface="微软雅黑" panose="020B0503020204020204" charset="-122"/>
                <a:sym typeface="+mn-ea"/>
              </a:rPr>
              <a:t>若电流方向与磁感线方向不是垂直的</a:t>
            </a:r>
            <a:r>
              <a:rPr lang="en-US" altLang="zh-CN" sz="2300" dirty="0">
                <a:solidFill>
                  <a:schemeClr val="tx1">
                    <a:lumMod val="75000"/>
                    <a:lumOff val="25000"/>
                  </a:schemeClr>
                </a:solidFill>
                <a:latin typeface="Arial" panose="020B0604020202020204" pitchFamily="34" charset="0"/>
                <a:ea typeface="微软雅黑" panose="020B0503020204020204" charset="-122"/>
                <a:sym typeface="+mn-ea"/>
              </a:rPr>
              <a:t> ,</a:t>
            </a:r>
            <a:r>
              <a:rPr lang="zh-CN" altLang="en-US" sz="2300" dirty="0">
                <a:solidFill>
                  <a:schemeClr val="tx1">
                    <a:lumMod val="75000"/>
                    <a:lumOff val="25000"/>
                  </a:schemeClr>
                </a:solidFill>
                <a:latin typeface="Arial" panose="020B0604020202020204" pitchFamily="34" charset="0"/>
                <a:ea typeface="微软雅黑" panose="020B0503020204020204" charset="-122"/>
                <a:sym typeface="+mn-ea"/>
              </a:rPr>
              <a:t>则可将电流的垂直分量分解出来</a:t>
            </a:r>
            <a:r>
              <a:rPr lang="en-US" altLang="zh-CN" sz="2300" dirty="0">
                <a:solidFill>
                  <a:schemeClr val="tx1">
                    <a:lumMod val="75000"/>
                    <a:lumOff val="25000"/>
                  </a:schemeClr>
                </a:solidFill>
                <a:latin typeface="Arial" panose="020B0604020202020204" pitchFamily="34" charset="0"/>
                <a:ea typeface="微软雅黑" panose="020B0503020204020204" charset="-122"/>
                <a:sym typeface="+mn-ea"/>
              </a:rPr>
              <a:t> ,</a:t>
            </a:r>
            <a:r>
              <a:rPr lang="zh-CN" altLang="en-US" sz="2300" dirty="0">
                <a:solidFill>
                  <a:schemeClr val="tx1">
                    <a:lumMod val="75000"/>
                    <a:lumOff val="25000"/>
                  </a:schemeClr>
                </a:solidFill>
                <a:latin typeface="Arial" panose="020B0604020202020204" pitchFamily="34" charset="0"/>
                <a:ea typeface="微软雅黑" panose="020B0503020204020204" charset="-122"/>
                <a:sym typeface="+mn-ea"/>
              </a:rPr>
              <a:t>然后再用左</a:t>
            </a:r>
            <a:r>
              <a:rPr lang="en-US" altLang="zh-CN" sz="2300" dirty="0">
                <a:solidFill>
                  <a:schemeClr val="tx1">
                    <a:lumMod val="75000"/>
                    <a:lumOff val="25000"/>
                  </a:schemeClr>
                </a:solidFill>
                <a:latin typeface="Arial" panose="020B0604020202020204" pitchFamily="34" charset="0"/>
                <a:ea typeface="微软雅黑" panose="020B0503020204020204" charset="-122"/>
                <a:sym typeface="+mn-ea"/>
              </a:rPr>
              <a:t> </a:t>
            </a:r>
            <a:r>
              <a:rPr lang="zh-CN" altLang="en-US" sz="2300" dirty="0">
                <a:solidFill>
                  <a:schemeClr val="tx1">
                    <a:lumMod val="75000"/>
                    <a:lumOff val="25000"/>
                  </a:schemeClr>
                </a:solidFill>
                <a:latin typeface="Arial" panose="020B0604020202020204" pitchFamily="34" charset="0"/>
                <a:ea typeface="微软雅黑" panose="020B0503020204020204" charset="-122"/>
                <a:sym typeface="+mn-ea"/>
              </a:rPr>
              <a:t>手定则来判定作用力的方向。</a:t>
            </a:r>
            <a:endParaRPr lang="zh-CN" altLang="en-US" sz="2300" b="1" dirty="0" smtClean="0">
              <a:solidFill>
                <a:schemeClr val="tx1">
                  <a:lumMod val="75000"/>
                  <a:lumOff val="25000"/>
                </a:schemeClr>
              </a:solidFill>
              <a:latin typeface="Arial" panose="020B0604020202020204" pitchFamily="34" charset="0"/>
              <a:ea typeface="微软雅黑" panose="020B0503020204020204" charset="-122"/>
              <a:sym typeface="+mn-ea"/>
            </a:endParaRPr>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440055" y="1365250"/>
            <a:ext cx="11260455" cy="2214880"/>
          </a:xfrm>
          <a:prstGeom prst="rect">
            <a:avLst/>
          </a:prstGeom>
          <a:noFill/>
          <a:ln w="9525">
            <a:noFill/>
          </a:ln>
        </p:spPr>
        <p:txBody>
          <a:bodyPr wrap="square">
            <a:spAutoFit/>
          </a:bodyPr>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学习资料</a:t>
            </a:r>
            <a:r>
              <a:rPr lang="en-US" altLang="zh-CN" sz="2300" dirty="0">
                <a:solidFill>
                  <a:schemeClr val="tx1">
                    <a:lumMod val="75000"/>
                    <a:lumOff val="25000"/>
                  </a:schemeClr>
                </a:solidFill>
                <a:latin typeface="Arial" panose="020B0604020202020204" pitchFamily="34" charset="0"/>
                <a:ea typeface="微软雅黑" panose="020B0503020204020204" charset="-122"/>
              </a:rPr>
              <a:t> 2   </a:t>
            </a:r>
            <a:r>
              <a:rPr lang="zh-CN" altLang="en-US" sz="2300" dirty="0">
                <a:solidFill>
                  <a:schemeClr val="tx1">
                    <a:lumMod val="75000"/>
                    <a:lumOff val="25000"/>
                  </a:schemeClr>
                </a:solidFill>
                <a:latin typeface="Arial" panose="020B0604020202020204" pitchFamily="34" charset="0"/>
                <a:ea typeface="微软雅黑" panose="020B0503020204020204" charset="-122"/>
              </a:rPr>
              <a:t>磁场对通电线圈的作用</a:t>
            </a:r>
            <a:endParaRPr lang="en-US" altLang="zh-CN"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研究磁场对通电线圈的作用具有重要实际意义</a:t>
            </a:r>
            <a:r>
              <a:rPr lang="en-US" altLang="zh-CN" sz="2300" dirty="0">
                <a:solidFill>
                  <a:schemeClr val="tx1">
                    <a:lumMod val="75000"/>
                    <a:lumOff val="25000"/>
                  </a:schemeClr>
                </a:solidFill>
                <a:latin typeface="Arial" panose="020B0604020202020204" pitchFamily="34" charset="0"/>
                <a:ea typeface="微软雅黑" panose="020B0503020204020204" charset="-122"/>
              </a:rPr>
              <a:t> , </a:t>
            </a:r>
            <a:r>
              <a:rPr lang="zh-CN" altLang="en-US" sz="2300" dirty="0">
                <a:solidFill>
                  <a:schemeClr val="tx1">
                    <a:lumMod val="75000"/>
                    <a:lumOff val="25000"/>
                  </a:schemeClr>
                </a:solidFill>
                <a:latin typeface="Arial" panose="020B0604020202020204" pitchFamily="34" charset="0"/>
                <a:ea typeface="微软雅黑" panose="020B0503020204020204" charset="-122"/>
              </a:rPr>
              <a:t>因为常用的直流电压表、直流电流</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表、数字万用表等磁电式仪表以及直流电机都是应用这一原理制成的。</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sp>
        <p:nvSpPr>
          <p:cNvPr id="4" name="文本框 3"/>
          <p:cNvSpPr txBox="1"/>
          <p:nvPr/>
        </p:nvSpPr>
        <p:spPr>
          <a:xfrm>
            <a:off x="652145" y="3121660"/>
            <a:ext cx="6096000" cy="3160395"/>
          </a:xfrm>
          <a:prstGeom prst="rect">
            <a:avLst/>
          </a:prstGeom>
          <a:noFill/>
        </p:spPr>
        <p:txBody>
          <a:bodyPr wrap="square" lIns="0" tIns="0" rIns="0" bIns="0" rtlCol="0" anchor="t">
            <a:noAutofit/>
          </a:bodyPr>
          <a:p>
            <a:pPr marL="12700" indent="267335" algn="l" eaLnBrk="0">
              <a:lnSpc>
                <a:spcPct val="141000"/>
              </a:lnSpc>
            </a:pP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a:t>
            </a:r>
            <a:r>
              <a:rPr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 所</a:t>
            </a:r>
            <a:r>
              <a:rPr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示</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,在均匀磁场中放置一通电矩形线圈</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abcd</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,当线圈平面与磁力线平行时</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由于 </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ad</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边和 </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bc</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边与磁力</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线平行而不受磁场的作用力</a:t>
            </a:r>
            <a:r>
              <a:rPr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,但 </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ab</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边和 </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cd</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边因与磁感线垂</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直将受到磁场的作用力 F</a:t>
            </a:r>
            <a:r>
              <a:rPr kern="0" spc="4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和 F</a:t>
            </a:r>
            <a:r>
              <a:rPr kern="0" spc="4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,而且 F</a:t>
            </a:r>
            <a:r>
              <a:rPr kern="0" spc="4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F</a:t>
            </a:r>
            <a:r>
              <a:rPr kern="0" spc="4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,受到作用</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力的</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两个边叫做有效边。</a:t>
            </a:r>
            <a:endParaRPr dirty="0">
              <a:latin typeface="微软雅黑" panose="020B0503020204020204" charset="-122"/>
              <a:ea typeface="微软雅黑" panose="020B0503020204020204" charset="-122"/>
              <a:cs typeface="微软雅黑" panose="020B0503020204020204" charset="-122"/>
            </a:endParaRPr>
          </a:p>
          <a:p>
            <a:pPr algn="l" eaLnBrk="0">
              <a:lnSpc>
                <a:spcPct val="135000"/>
              </a:lnSpc>
            </a:pP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在图 2-2-4</a:t>
            </a:r>
            <a:r>
              <a:rPr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中</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,设</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:ab =</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cd</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L</a:t>
            </a:r>
            <a:r>
              <a:rPr kern="0" spc="-3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,ad</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3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bc</a:t>
            </a:r>
            <a:r>
              <a:rPr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=L</a:t>
            </a:r>
            <a:r>
              <a:rPr kern="0" spc="-2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,ab</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边和 cd</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边</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所受到的作用力分别为 F</a:t>
            </a:r>
            <a:r>
              <a:rPr kern="0" spc="5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和 F</a:t>
            </a:r>
            <a:r>
              <a:rPr kern="0" spc="5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。两有效边所受到的作用力</a:t>
            </a:r>
            <a:endParaRPr lang="zh-CN" altLang="en-US" b="1" kern="0" spc="4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235527" name="Picture 7" descr="电动机原理图1"/>
          <p:cNvPicPr>
            <a:picLocks noChangeAspect="1"/>
          </p:cNvPicPr>
          <p:nvPr/>
        </p:nvPicPr>
        <p:blipFill>
          <a:blip r:embed="rId3"/>
          <a:srcRect l="2174" t="4314"/>
          <a:stretch>
            <a:fillRect/>
          </a:stretch>
        </p:blipFill>
        <p:spPr>
          <a:xfrm>
            <a:off x="7136130" y="2933700"/>
            <a:ext cx="4825365" cy="3723640"/>
          </a:xfrm>
          <a:prstGeom prst="rect">
            <a:avLst/>
          </a:prstGeom>
          <a:noFill/>
          <a:ln w="9525">
            <a:noFill/>
          </a:ln>
        </p:spPr>
      </p:pic>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43330" y="1431925"/>
            <a:ext cx="9003665" cy="4895215"/>
          </a:xfrm>
          <a:prstGeom prst="rect">
            <a:avLst/>
          </a:prstGeom>
          <a:noFill/>
        </p:spPr>
        <p:txBody>
          <a:bodyPr wrap="square" lIns="0" tIns="0" rIns="0" bIns="0" rtlCol="0" anchor="t">
            <a:noAutofit/>
          </a:bodyPr>
          <a:p>
            <a:pPr marL="12700" indent="1270" algn="l" eaLnBrk="0">
              <a:lnSpc>
                <a:spcPct val="135000"/>
              </a:lnSpc>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不仅大小相等而且根据左手定则可知</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,受力方向正好相反</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因而构成一对力偶</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,将使线圈</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绕轴线做顺时针方向转动</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。因而若线圈在转矩 M</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的作用</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下顺时针方向旋转</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当线圈平面</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与磁力线的夹角为 θ 时</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,转矩为</a:t>
            </a:r>
            <a:endParaRPr sz="2000" dirty="0">
              <a:latin typeface="微软雅黑" panose="020B0503020204020204" charset="-122"/>
              <a:ea typeface="微软雅黑" panose="020B0503020204020204" charset="-122"/>
              <a:cs typeface="微软雅黑" panose="020B0503020204020204" charset="-122"/>
            </a:endParaRPr>
          </a:p>
          <a:p>
            <a:pPr marL="2224405" algn="l" eaLnBrk="0">
              <a:lnSpc>
                <a:spcPct val="87000"/>
              </a:lnSpc>
              <a:spcBef>
                <a:spcPts val="785"/>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BIScos</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θ</a:t>
            </a:r>
            <a:endParaRPr sz="2000" dirty="0">
              <a:latin typeface="微软雅黑" panose="020B0503020204020204" charset="-122"/>
              <a:ea typeface="微软雅黑" panose="020B0503020204020204" charset="-122"/>
              <a:cs typeface="微软雅黑" panose="020B0503020204020204" charset="-122"/>
            </a:endParaRPr>
          </a:p>
          <a:p>
            <a:pPr marL="26670" indent="252730" algn="l" eaLnBrk="0">
              <a:lnSpc>
                <a:spcPct val="142000"/>
              </a:lnSpc>
              <a:spcBef>
                <a:spcPts val="30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式中</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,B 为均匀磁场的磁感应强度</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,单位为特斯拉(T);</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I 为线圈中的电流</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,单位为安培</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 ;S 为线圈的面积(S</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L</a:t>
            </a:r>
            <a:r>
              <a:rPr sz="2000" kern="0" spc="3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L</a:t>
            </a:r>
            <a:r>
              <a:rPr sz="2000" kern="0" spc="30" baseline="-23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,单位</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为平方米(</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a:t>
            </a:r>
            <a:r>
              <a:rPr sz="2000" kern="0" spc="20" baseline="52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2000" dirty="0">
              <a:latin typeface="微软雅黑" panose="020B0503020204020204" charset="-122"/>
              <a:ea typeface="微软雅黑" panose="020B0503020204020204" charset="-122"/>
              <a:cs typeface="微软雅黑" panose="020B0503020204020204" charset="-122"/>
            </a:endParaRPr>
          </a:p>
          <a:p>
            <a:pPr marL="12700" indent="276225" algn="l" eaLnBrk="0">
              <a:lnSpc>
                <a:spcPct val="139000"/>
              </a:lnSpc>
              <a:spcBef>
                <a:spcPts val="265"/>
              </a:spcBef>
            </a:pP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当线圈平面与磁感线平行时</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,θ</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a:t>
            </a:r>
            <a:r>
              <a:rPr sz="20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,cos 0°</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1</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,这时转矩达到最大值</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B</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IS</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。当线圈</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平面与磁感线垂直时</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,θ</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90°</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cos 90°</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,这时的转矩为零。</a:t>
            </a:r>
            <a:endParaRPr lang="zh-CN" altLang="en-US" sz="2000" b="1" kern="0" spc="-1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01140" y="902970"/>
            <a:ext cx="9795510" cy="5128895"/>
          </a:xfrm>
          <a:prstGeom prst="rect">
            <a:avLst/>
          </a:prstGeom>
          <a:noFill/>
          <a:ln w="9525">
            <a:noFill/>
          </a:ln>
        </p:spPr>
        <p:txBody>
          <a:bodyPr wrap="square">
            <a:noAutofit/>
          </a:bodyPr>
          <a:lstStyle/>
          <a:p>
            <a:pPr indent="-457200" fontAlgn="auto">
              <a:lnSpc>
                <a:spcPct val="150000"/>
              </a:lnSpc>
            </a:pPr>
            <a:endParaRPr lang="zh-CN" altLang="en-US" sz="2600" b="1" dirty="0">
              <a:solidFill>
                <a:srgbClr val="CC9924"/>
              </a:solidFill>
              <a:latin typeface="Arial" panose="020B0604020202020204" pitchFamily="34" charset="0"/>
              <a:ea typeface="微软雅黑" panose="020B0503020204020204" charset="-122"/>
            </a:endParaRPr>
          </a:p>
          <a:p>
            <a:pPr indent="-457200" fontAlgn="auto">
              <a:lnSpc>
                <a:spcPct val="150000"/>
              </a:lnSpc>
            </a:pPr>
            <a:r>
              <a:rPr lang="zh-CN" altLang="en-US" sz="2600" b="1" dirty="0">
                <a:solidFill>
                  <a:srgbClr val="CC9924"/>
                </a:solidFill>
                <a:latin typeface="Arial" panose="020B0604020202020204" pitchFamily="34" charset="0"/>
                <a:ea typeface="微软雅黑" panose="020B0503020204020204" charset="-122"/>
              </a:rPr>
              <a:t> </a:t>
            </a:r>
            <a:r>
              <a:rPr lang="zh-CN" altLang="en-US" sz="2600" b="1" dirty="0">
                <a:solidFill>
                  <a:srgbClr val="CC9924"/>
                </a:solidFill>
                <a:latin typeface="Arial" panose="020B0604020202020204" pitchFamily="34" charset="0"/>
                <a:ea typeface="微软雅黑" panose="020B0503020204020204" charset="-122"/>
                <a:sym typeface="+mn-ea"/>
              </a:rPr>
              <a:t>操作步骤</a:t>
            </a:r>
            <a:endParaRPr lang="en-US" altLang="zh-CN" sz="2600" b="1" dirty="0">
              <a:solidFill>
                <a:srgbClr val="CC9924"/>
              </a:solidFill>
              <a:latin typeface="Arial" panose="020B0604020202020204" pitchFamily="34" charset="0"/>
              <a:ea typeface="微软雅黑" panose="020B0503020204020204" charset="-122"/>
            </a:endParaRPr>
          </a:p>
          <a:p>
            <a:pPr marL="12700" indent="270510" algn="l" rtl="0" eaLnBrk="0">
              <a:lnSpc>
                <a:spcPct val="138000"/>
              </a:lnSpc>
              <a:spcBef>
                <a:spcPts val="1035"/>
              </a:spcBef>
            </a:pPr>
            <a:r>
              <a:rPr lang="en-US" altLang="zh-CN" sz="2600" b="1" dirty="0">
                <a:solidFill>
                  <a:srgbClr val="CC9924"/>
                </a:solidFill>
                <a:latin typeface="Arial" panose="020B0604020202020204" pitchFamily="34" charset="0"/>
                <a:ea typeface="微软雅黑" panose="020B0503020204020204" charset="-122"/>
              </a:rPr>
              <a:t>   </a:t>
            </a:r>
            <a:r>
              <a:rPr sz="2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1</a:t>
            </a:r>
            <a:r>
              <a:rPr sz="2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:车辆停放</a:t>
            </a:r>
            <a:r>
              <a:rPr sz="2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平稳并驻车可靠</a:t>
            </a:r>
            <a:r>
              <a:rPr sz="2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,打开车门</a:t>
            </a:r>
            <a:r>
              <a:rPr sz="2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,铺好内部防护三件套</a:t>
            </a:r>
            <a:r>
              <a:rPr sz="2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,拉动发动机舱盖</a:t>
            </a: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手柄。</a:t>
            </a:r>
            <a:endParaRPr sz="2600" dirty="0">
              <a:latin typeface="微软雅黑" panose="020B0503020204020204" charset="-122"/>
              <a:ea typeface="微软雅黑" panose="020B0503020204020204" charset="-122"/>
              <a:cs typeface="微软雅黑" panose="020B0503020204020204" charset="-122"/>
            </a:endParaRPr>
          </a:p>
          <a:p>
            <a:pPr marL="283210" algn="l" rtl="0" eaLnBrk="0">
              <a:lnSpc>
                <a:spcPts val="1270"/>
              </a:lnSpc>
              <a:spcBef>
                <a:spcPts val="635"/>
              </a:spcBef>
            </a:pPr>
            <a:r>
              <a:rPr sz="2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2</a:t>
            </a:r>
            <a:r>
              <a:rPr sz="26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:拉开发动机舱盖并可靠支撑</a:t>
            </a:r>
            <a:r>
              <a:rPr sz="2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,铺好发动</a:t>
            </a:r>
            <a:r>
              <a:rPr sz="2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机舱防护罩</a:t>
            </a:r>
            <a:endParaRPr sz="2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210" algn="l" rtl="0" eaLnBrk="0">
              <a:lnSpc>
                <a:spcPts val="1270"/>
              </a:lnSpc>
              <a:spcBef>
                <a:spcPts val="635"/>
              </a:spcBef>
            </a:pPr>
            <a:endParaRPr sz="2600" dirty="0">
              <a:latin typeface="微软雅黑" panose="020B0503020204020204" charset="-122"/>
              <a:ea typeface="微软雅黑" panose="020B0503020204020204" charset="-122"/>
              <a:cs typeface="微软雅黑" panose="020B0503020204020204" charset="-122"/>
            </a:endParaRPr>
          </a:p>
          <a:p>
            <a:pPr marL="283210" algn="l" rtl="0" eaLnBrk="0">
              <a:lnSpc>
                <a:spcPts val="1265"/>
              </a:lnSpc>
              <a:spcBef>
                <a:spcPts val="535"/>
              </a:spcBef>
            </a:pP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3</a:t>
            </a:r>
            <a:r>
              <a:rPr sz="2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:按压玻璃喷洗液开关</a:t>
            </a:r>
            <a:r>
              <a:rPr sz="2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,检查保险端子电压</a:t>
            </a:r>
            <a:r>
              <a:rPr sz="2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,应为 12 V;检查</a:t>
            </a:r>
            <a:endPar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210" algn="l" rtl="0" eaLnBrk="0">
              <a:lnSpc>
                <a:spcPts val="1265"/>
              </a:lnSpc>
              <a:spcBef>
                <a:spcPts val="535"/>
              </a:spcBef>
            </a:pPr>
            <a:endPar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210" algn="l" rtl="0" eaLnBrk="0">
              <a:lnSpc>
                <a:spcPts val="1265"/>
              </a:lnSpc>
              <a:spcBef>
                <a:spcPts val="535"/>
              </a:spcBef>
            </a:pP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保</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险电阻</a:t>
            </a:r>
            <a:r>
              <a:rPr sz="2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,应为</a:t>
            </a:r>
            <a:r>
              <a:rPr sz="2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 Ω。</a:t>
            </a:r>
            <a:endParaRPr sz="2600" dirty="0">
              <a:latin typeface="微软雅黑" panose="020B0503020204020204" charset="-122"/>
              <a:ea typeface="微软雅黑" panose="020B0503020204020204" charset="-122"/>
              <a:cs typeface="微软雅黑" panose="020B0503020204020204" charset="-122"/>
            </a:endParaRPr>
          </a:p>
          <a:p>
            <a:pPr algn="l" rtl="0" eaLnBrk="0">
              <a:lnSpc>
                <a:spcPct val="109000"/>
              </a:lnSpc>
            </a:pPr>
            <a:endParaRPr sz="2600" dirty="0">
              <a:latin typeface="Arial" panose="020B0604020202020204"/>
              <a:ea typeface="Arial" panose="020B0604020202020204"/>
              <a:cs typeface="Arial" panose="020B0604020202020204"/>
            </a:endParaRPr>
          </a:p>
          <a:p>
            <a:pPr algn="r" rtl="0" eaLnBrk="0">
              <a:lnSpc>
                <a:spcPts val="1270"/>
              </a:lnSpc>
              <a:spcBef>
                <a:spcPts val="5"/>
              </a:spcBef>
            </a:pP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步骤4</a:t>
            </a:r>
            <a:r>
              <a:rPr sz="2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:查看分析电路图</a:t>
            </a:r>
            <a:r>
              <a:rPr sz="2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a:t>
            </a:r>
            <a:r>
              <a:rPr sz="2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2-2-5 所示</a:t>
            </a:r>
            <a:r>
              <a:rPr sz="2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。找到保险 F33</a:t>
            </a:r>
            <a:r>
              <a:rPr sz="2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,继电器</a:t>
            </a:r>
            <a:endPar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r" rtl="0" eaLnBrk="0">
              <a:lnSpc>
                <a:spcPts val="1270"/>
              </a:lnSpc>
              <a:spcBef>
                <a:spcPts val="5"/>
              </a:spcBef>
            </a:pPr>
            <a:endPar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r" rtl="0" eaLnBrk="0">
              <a:lnSpc>
                <a:spcPts val="1270"/>
              </a:lnSpc>
              <a:spcBef>
                <a:spcPts val="5"/>
              </a:spcBef>
            </a:pPr>
            <a:r>
              <a:rPr lang="zh-CN" altLang="en-US"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位置</a:t>
            </a:r>
            <a:endParaRPr lang="zh-CN" altLang="en-US"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70"/>
              </a:lnSpc>
              <a:spcBef>
                <a:spcPts val="5"/>
              </a:spcBef>
            </a:pP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R112、R113</a:t>
            </a:r>
            <a:r>
              <a:rPr sz="2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的安装</a:t>
            </a:r>
            <a:endParaRPr sz="2600" dirty="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p:txBody>
      </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任务实施</a:t>
            </a:r>
            <a:r>
              <a:rPr lang="en-US" altLang="zh-CN"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       </a:t>
            </a:r>
            <a:r>
              <a:rPr sz="2800" kern="0" spc="9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风窗洗涤器</a:t>
            </a:r>
            <a:r>
              <a:rPr sz="2800" kern="0" spc="8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电机故障检修</a:t>
            </a:r>
            <a:endParaRPr lang="en-US" altLang="zh-CN"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99745" y="346075"/>
            <a:ext cx="876300" cy="781050"/>
            <a:chOff x="787" y="545"/>
            <a:chExt cx="1380" cy="1230"/>
          </a:xfrm>
        </p:grpSpPr>
        <p:grpSp>
          <p:nvGrpSpPr>
            <p:cNvPr id="3" name="组合 2"/>
            <p:cNvGrpSpPr/>
            <p:nvPr/>
          </p:nvGrpSpPr>
          <p:grpSpPr>
            <a:xfrm>
              <a:off x="787" y="545"/>
              <a:ext cx="1380" cy="1230"/>
              <a:chOff x="8370" y="4384"/>
              <a:chExt cx="2280" cy="2032"/>
            </a:xfrm>
          </p:grpSpPr>
          <p:grpSp>
            <p:nvGrpSpPr>
              <p:cNvPr id="4" name="组合 158"/>
              <p:cNvGrpSpPr/>
              <p:nvPr/>
            </p:nvGrpSpPr>
            <p:grpSpPr>
              <a:xfrm>
                <a:off x="8370" y="4384"/>
                <a:ext cx="2280" cy="2032"/>
                <a:chOff x="3720691" y="2824413"/>
                <a:chExt cx="1341120" cy="1209172"/>
              </a:xfrm>
            </p:grpSpPr>
            <p:sp>
              <p:nvSpPr>
                <p:cNvPr id="7"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pic>
          <p:nvPicPr>
            <p:cNvPr id="12299" name="图片 65"/>
            <p:cNvPicPr>
              <a:picLocks noChangeAspect="1"/>
            </p:cNvPicPr>
            <p:nvPr/>
          </p:nvPicPr>
          <p:blipFill>
            <a:blip r:embed="rId1"/>
            <a:stretch>
              <a:fillRect/>
            </a:stretch>
          </p:blipFill>
          <p:spPr>
            <a:xfrm>
              <a:off x="1063" y="730"/>
              <a:ext cx="837" cy="837"/>
            </a:xfrm>
            <a:prstGeom prst="rect">
              <a:avLst/>
            </a:prstGeom>
            <a:noFill/>
            <a:ln w="9525">
              <a:noFill/>
            </a:ln>
          </p:spPr>
        </p:pic>
      </p:gr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890270" y="1179077"/>
            <a:ext cx="10378365" cy="5006570"/>
            <a:chOff x="4304043" y="1286668"/>
            <a:chExt cx="3837944" cy="2757793"/>
          </a:xfrm>
          <a:effectLst>
            <a:outerShdw blurRad="381000" dist="254000" dir="8100000" algn="tr" rotWithShape="0">
              <a:prstClr val="black">
                <a:alpha val="40000"/>
              </a:prstClr>
            </a:outerShdw>
          </a:effectLst>
        </p:grpSpPr>
        <p:sp>
          <p:nvSpPr>
            <p:cNvPr id="24" name="圆角矩形 2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sp>
          <p:nvSpPr>
            <p:cNvPr id="25" name="圆角矩形 2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grpSp>
      <p:sp>
        <p:nvSpPr>
          <p:cNvPr id="100" name="文本框 99"/>
          <p:cNvSpPr txBox="1"/>
          <p:nvPr/>
        </p:nvSpPr>
        <p:spPr>
          <a:xfrm>
            <a:off x="1216553" y="2099758"/>
            <a:ext cx="9662118" cy="3829050"/>
          </a:xfrm>
          <a:prstGeom prst="rect">
            <a:avLst/>
          </a:prstGeom>
          <a:noFill/>
          <a:ln w="9525">
            <a:noFill/>
          </a:ln>
        </p:spPr>
        <p:txBody>
          <a:bodyPr wrap="square">
            <a:spAutoFit/>
          </a:bodyPr>
          <a:lstStyle/>
          <a:p>
            <a:pPr marL="120650" indent="267970" algn="l" rtl="0" eaLnBrk="0">
              <a:lnSpc>
                <a:spcPct val="146000"/>
              </a:lnSpc>
              <a:spcBef>
                <a:spcPts val="5"/>
              </a:spcBef>
            </a:pPr>
            <a:r>
              <a:rPr lang="en-US" altLang="zh-CN" sz="2800" kern="100" dirty="0">
                <a:effectLst/>
                <a:latin typeface="Calibri" panose="020F0502020204030204" pitchFamily="34" charset="0"/>
                <a:ea typeface="仿宋" panose="02010609060101010101" pitchFamily="49" charset="-122"/>
                <a:cs typeface="仿宋" panose="02010609060101010101" pitchFamily="49" charset="-122"/>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现代科学研究和实际应用已经充分证实</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:变化的电流可以产生</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,变化的磁场也可以产生电</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流</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,两者始终交织在一起</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,简单地说</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就是电生磁、磁生电</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。汽车作为现代的一种重要的交通工具</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同样离</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不开电磁学的应用</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,所以学好电磁学对于维修汽车至关重要</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电磁</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学广泛应用在汽车各个系统中</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如汽车上的发电机、电动机、传感器</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点火线圈等都使用了电磁元器件。</a:t>
            </a:r>
            <a:endParaRPr sz="2000" dirty="0">
              <a:latin typeface="微软雅黑" panose="020B0503020204020204" charset="-122"/>
              <a:ea typeface="微软雅黑" panose="020B0503020204020204" charset="-122"/>
              <a:cs typeface="微软雅黑" panose="020B0503020204020204" charset="-122"/>
            </a:endParaRPr>
          </a:p>
          <a:p>
            <a:pPr marL="121285" indent="266065" algn="l" rtl="0" eaLnBrk="0">
              <a:lnSpc>
                <a:spcPct val="140000"/>
              </a:lnSpc>
              <a:spcBef>
                <a:spcPts val="160"/>
              </a:spcBef>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通过本项目对电磁学基础知识的学习</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,应掌握电流的磁效应、磁</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场对电流的作用、电磁感应</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等相关知识</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掌握其在汽车上的典型应</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,能借助仪器仪表对汽</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车电路进行故障检测。</a:t>
            </a:r>
            <a:endParaRPr lang="zh-CN" altLang="zh-CN" sz="2000" kern="100" dirty="0">
              <a:effectLst/>
              <a:ea typeface="仿宋" panose="02010609060101010101" pitchFamily="49" charset="-122"/>
              <a:cs typeface="仿宋" panose="02010609060101010101" pitchFamily="49"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项目概述</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1" descr="M5机仓保鲜盒"/>
          <p:cNvPicPr>
            <a:picLocks noChangeAspect="1"/>
          </p:cNvPicPr>
          <p:nvPr/>
        </p:nvPicPr>
        <p:blipFill>
          <a:blip r:embed="rId1"/>
          <a:stretch>
            <a:fillRect/>
          </a:stretch>
        </p:blipFill>
        <p:spPr>
          <a:xfrm>
            <a:off x="6162675" y="0"/>
            <a:ext cx="5675630" cy="6595110"/>
          </a:xfrm>
          <a:prstGeom prst="rect">
            <a:avLst/>
          </a:prstGeom>
        </p:spPr>
      </p:pic>
      <p:pic>
        <p:nvPicPr>
          <p:cNvPr id="258" name="picture 258"/>
          <p:cNvPicPr>
            <a:picLocks noChangeAspect="1"/>
          </p:cNvPicPr>
          <p:nvPr/>
        </p:nvPicPr>
        <p:blipFill>
          <a:blip r:embed="rId2"/>
          <a:stretch>
            <a:fillRect/>
          </a:stretch>
        </p:blipFill>
        <p:spPr>
          <a:xfrm rot="21600000">
            <a:off x="290195" y="140970"/>
            <a:ext cx="5296535" cy="6717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2885" y="418465"/>
            <a:ext cx="5873115" cy="6018530"/>
          </a:xfrm>
          <a:prstGeom prst="rect">
            <a:avLst/>
          </a:prstGeom>
          <a:noFill/>
        </p:spPr>
        <p:txBody>
          <a:bodyPr wrap="square" lIns="0" tIns="0" rIns="0" bIns="0" rtlCol="0" anchor="t">
            <a:noAutofit/>
          </a:bodyPr>
          <a:p>
            <a:pPr marL="283845" algn="l" eaLnBrk="0">
              <a:lnSpc>
                <a:spcPts val="1270"/>
              </a:lnSpc>
              <a:spcBef>
                <a:spcPts val="310"/>
              </a:spcBef>
            </a:pP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5</a:t>
            </a:r>
            <a:r>
              <a:rPr sz="2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:检查继电器 R112、R11</a:t>
            </a: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endPar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845" algn="l" eaLnBrk="0">
              <a:lnSpc>
                <a:spcPts val="1270"/>
              </a:lnSpc>
              <a:spcBef>
                <a:spcPts val="310"/>
              </a:spcBef>
            </a:pPr>
            <a:endParaRPr sz="2400" dirty="0">
              <a:latin typeface="微软雅黑" panose="020B0503020204020204" charset="-122"/>
              <a:ea typeface="微软雅黑" panose="020B0503020204020204" charset="-122"/>
              <a:cs typeface="微软雅黑" panose="020B0503020204020204" charset="-122"/>
            </a:endParaRPr>
          </a:p>
          <a:p>
            <a:pPr marL="283845" algn="l" eaLnBrk="0">
              <a:lnSpc>
                <a:spcPts val="1270"/>
              </a:lnSpc>
              <a:spcBef>
                <a:spcPts val="495"/>
              </a:spcBef>
            </a:pP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6</a:t>
            </a:r>
            <a:r>
              <a:rPr sz="2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:清空风窗洗涤器中的洗涤液</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,断</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开</a:t>
            </a:r>
            <a:endPar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845" algn="l" eaLnBrk="0">
              <a:lnSpc>
                <a:spcPts val="1270"/>
              </a:lnSpc>
              <a:spcBef>
                <a:spcPts val="495"/>
              </a:spcBef>
            </a:pPr>
            <a:endPar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845" algn="l" eaLnBrk="0">
              <a:lnSpc>
                <a:spcPts val="1270"/>
              </a:lnSpc>
              <a:spcBef>
                <a:spcPts val="495"/>
              </a:spcBef>
            </a:pP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蓄电池负极。</a:t>
            </a:r>
            <a:endPar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845" algn="l" eaLnBrk="0">
              <a:lnSpc>
                <a:spcPts val="1270"/>
              </a:lnSpc>
              <a:spcBef>
                <a:spcPts val="495"/>
              </a:spcBef>
            </a:pPr>
            <a:endParaRPr sz="2400" dirty="0">
              <a:latin typeface="微软雅黑" panose="020B0503020204020204" charset="-122"/>
              <a:ea typeface="微软雅黑" panose="020B0503020204020204" charset="-122"/>
              <a:cs typeface="微软雅黑" panose="020B0503020204020204" charset="-122"/>
            </a:endParaRPr>
          </a:p>
          <a:p>
            <a:pPr marL="283845" algn="l" eaLnBrk="0">
              <a:lnSpc>
                <a:spcPts val="1270"/>
              </a:lnSpc>
              <a:spcBef>
                <a:spcPts val="500"/>
              </a:spcBef>
            </a:pP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7</a:t>
            </a:r>
            <a:r>
              <a:rPr sz="2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:断开风窗</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洗涤器电机总成的线束</a:t>
            </a:r>
            <a:endPar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845" algn="l" eaLnBrk="0">
              <a:lnSpc>
                <a:spcPts val="1270"/>
              </a:lnSpc>
              <a:spcBef>
                <a:spcPts val="500"/>
              </a:spcBef>
            </a:pPr>
            <a:endPar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3845" algn="l" eaLnBrk="0">
              <a:lnSpc>
                <a:spcPts val="1270"/>
              </a:lnSpc>
              <a:spcBef>
                <a:spcPts val="500"/>
              </a:spcBef>
            </a:pP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和水管。</a:t>
            </a:r>
            <a:endParaRPr sz="2400" dirty="0">
              <a:latin typeface="微软雅黑" panose="020B0503020204020204" charset="-122"/>
              <a:ea typeface="微软雅黑" panose="020B0503020204020204" charset="-122"/>
              <a:cs typeface="微软雅黑" panose="020B0503020204020204" charset="-122"/>
            </a:endParaRPr>
          </a:p>
          <a:p>
            <a:pPr marL="12700" indent="267335" algn="l" eaLnBrk="0">
              <a:lnSpc>
                <a:spcPct val="136000"/>
              </a:lnSpc>
              <a:spcBef>
                <a:spcPts val="175"/>
              </a:spcBef>
            </a:pP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提示</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:拆卸时应使用容器放在洗涤器储液壶总成下方</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,避免剩余洗涤剂洒落在车内与</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地面上。</a:t>
            </a:r>
            <a:endParaRPr sz="2400" dirty="0">
              <a:latin typeface="微软雅黑" panose="020B0503020204020204" charset="-122"/>
              <a:ea typeface="微软雅黑" panose="020B0503020204020204" charset="-122"/>
              <a:cs typeface="微软雅黑" panose="020B0503020204020204" charset="-122"/>
            </a:endParaRPr>
          </a:p>
          <a:p>
            <a:pPr marL="283845" algn="l" eaLnBrk="0">
              <a:lnSpc>
                <a:spcPts val="1270"/>
              </a:lnSpc>
              <a:spcBef>
                <a:spcPts val="595"/>
              </a:spcBef>
            </a:pP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8</a:t>
            </a:r>
            <a:r>
              <a:rPr sz="2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:拆下风窗洗涤器电机总</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成。</a:t>
            </a:r>
            <a:endParaRPr sz="2400" dirty="0">
              <a:latin typeface="Arial" panose="020B0604020202020204"/>
              <a:ea typeface="Arial" panose="020B0604020202020204"/>
              <a:cs typeface="Arial" panose="020B0604020202020204"/>
            </a:endParaRPr>
          </a:p>
          <a:p>
            <a:pPr marL="16510" indent="266700" algn="l" eaLnBrk="0">
              <a:lnSpc>
                <a:spcPct val="132000"/>
              </a:lnSpc>
              <a:spcBef>
                <a:spcPts val="0"/>
              </a:spcBef>
            </a:pP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a:t>
            </a:r>
            <a:r>
              <a:rPr sz="24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9</a:t>
            </a:r>
            <a:r>
              <a:rPr sz="2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电阻测量</a:t>
            </a:r>
            <a:r>
              <a:rPr sz="24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。分别将数字万用表的红、黑表笔</a:t>
            </a:r>
            <a:r>
              <a:rPr sz="24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连接到风窗洗涤器电机的接线端 1</a:t>
            </a:r>
            <a:r>
              <a:rPr sz="24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和 2</a:t>
            </a:r>
            <a:r>
              <a:rPr sz="24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2-2-6 所示</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电阻无穷大</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4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电机电枢断路</a:t>
            </a:r>
            <a:r>
              <a:rPr sz="24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。更换新电机总成</a:t>
            </a:r>
            <a:r>
              <a:rPr sz="24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4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,故障排除。</a:t>
            </a:r>
            <a:endParaRPr lang="zh-CN" altLang="en-US" sz="2400" b="1" kern="0" spc="1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5" descr="1708915960582"/>
          <p:cNvPicPr>
            <a:picLocks noChangeAspect="1"/>
          </p:cNvPicPr>
          <p:nvPr/>
        </p:nvPicPr>
        <p:blipFill>
          <a:blip r:embed="rId1"/>
          <a:stretch>
            <a:fillRect/>
          </a:stretch>
        </p:blipFill>
        <p:spPr>
          <a:xfrm>
            <a:off x="6645275" y="711200"/>
            <a:ext cx="4669790" cy="5311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35659" y="1821208"/>
            <a:ext cx="10799445" cy="2468880"/>
          </a:xfrm>
          <a:prstGeom prst="rect">
            <a:avLst/>
          </a:prstGeom>
          <a:noFill/>
          <a:ln w="9525">
            <a:noFill/>
          </a:ln>
        </p:spPr>
        <p:txBody>
          <a:bodyPr wrap="square">
            <a:spAutoFit/>
          </a:bodyPr>
          <a:lstStyle/>
          <a:p>
            <a:pPr marL="12700" indent="258445" algn="l" rtl="0" eaLnBrk="0">
              <a:lnSpc>
                <a:spcPct val="138000"/>
              </a:lnSpc>
              <a:spcBef>
                <a:spcPts val="5"/>
              </a:spcBef>
            </a:pPr>
            <a:r>
              <a:rPr lang="en-US" altLang="zh-CN" sz="2800" b="1" dirty="0">
                <a:uFillTx/>
                <a:latin typeface="微软雅黑" panose="020B0503020204020204" charset="-122"/>
                <a:ea typeface="微软雅黑" panose="020B0503020204020204" charset="-122"/>
                <a:cs typeface="微软雅黑" panose="020B0503020204020204" charset="-122"/>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风窗喷洗液不出水主要原因有无喷</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洗液、管路堵塞、控制电路故障(</a:t>
            </a:r>
            <a:r>
              <a:rPr sz="28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开关、保险、继电</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器、电机、线束等)</a:t>
            </a:r>
            <a:r>
              <a:rPr sz="28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。经过检查</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,喷洗液是新加的</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8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开关、保险和继电</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器无故障</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,拆下喷洗液</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电机</a:t>
            </a:r>
            <a:r>
              <a:rPr sz="28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,发现电机线路</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断路故障</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,更换后故障排除。</a:t>
            </a:r>
            <a:endParaRPr lang="zh-CN" altLang="en-US" sz="2800" b="1" dirty="0">
              <a:uFillTx/>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案例分析</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00985" y="1213485"/>
            <a:ext cx="4465955" cy="508635"/>
          </a:xfrm>
          <a:prstGeom prst="rect">
            <a:avLst/>
          </a:prstGeom>
          <a:noFill/>
          <a:ln w="9525">
            <a:noFill/>
          </a:ln>
        </p:spPr>
        <p:txBody>
          <a:bodyPr wrap="square">
            <a:spAutoFit/>
          </a:bodyPr>
          <a:lstStyle/>
          <a:p>
            <a:pPr marL="2259965" algn="l" rtl="0" eaLnBrk="0">
              <a:lnSpc>
                <a:spcPct val="97000"/>
              </a:lnSpc>
            </a:pPr>
            <a:r>
              <a:rPr sz="2800" kern="0" spc="7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铁磁物质</a:t>
            </a:r>
            <a:endParaRPr lang="zh-CN" altLang="en-US" sz="2800" b="1" dirty="0">
              <a:solidFill>
                <a:srgbClr val="1C85B6"/>
              </a:solidFill>
              <a:latin typeface="微软雅黑" panose="020B0503020204020204" charset="-122"/>
              <a:ea typeface="微软雅黑" panose="020B0503020204020204" charset="-122"/>
            </a:endParaRPr>
          </a:p>
        </p:txBody>
      </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超级链接</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99745" y="346075"/>
            <a:ext cx="876300" cy="781050"/>
            <a:chOff x="787" y="545"/>
            <a:chExt cx="1380" cy="1230"/>
          </a:xfrm>
        </p:grpSpPr>
        <p:grpSp>
          <p:nvGrpSpPr>
            <p:cNvPr id="3" name="组合 2"/>
            <p:cNvGrpSpPr/>
            <p:nvPr/>
          </p:nvGrpSpPr>
          <p:grpSpPr>
            <a:xfrm>
              <a:off x="787" y="545"/>
              <a:ext cx="1380" cy="1230"/>
              <a:chOff x="8370" y="4384"/>
              <a:chExt cx="2280" cy="2032"/>
            </a:xfrm>
          </p:grpSpPr>
          <p:grpSp>
            <p:nvGrpSpPr>
              <p:cNvPr id="4" name="组合 158"/>
              <p:cNvGrpSpPr/>
              <p:nvPr/>
            </p:nvGrpSpPr>
            <p:grpSpPr>
              <a:xfrm>
                <a:off x="8370" y="4384"/>
                <a:ext cx="2280" cy="2032"/>
                <a:chOff x="3720691" y="2824413"/>
                <a:chExt cx="1341120" cy="1209172"/>
              </a:xfrm>
            </p:grpSpPr>
            <p:sp>
              <p:nvSpPr>
                <p:cNvPr id="7"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pic>
          <p:nvPicPr>
            <p:cNvPr id="12299" name="图片 65"/>
            <p:cNvPicPr>
              <a:picLocks noChangeAspect="1"/>
            </p:cNvPicPr>
            <p:nvPr/>
          </p:nvPicPr>
          <p:blipFill>
            <a:blip r:embed="rId1"/>
            <a:stretch>
              <a:fillRect/>
            </a:stretch>
          </p:blipFill>
          <p:spPr>
            <a:xfrm>
              <a:off x="1063" y="730"/>
              <a:ext cx="837" cy="837"/>
            </a:xfrm>
            <a:prstGeom prst="rect">
              <a:avLst/>
            </a:prstGeom>
            <a:noFill/>
            <a:ln w="9525">
              <a:noFill/>
            </a:ln>
          </p:spPr>
        </p:pic>
      </p:grpSp>
      <p:sp>
        <p:nvSpPr>
          <p:cNvPr id="5" name="文本框 4"/>
          <p:cNvSpPr txBox="1"/>
          <p:nvPr/>
        </p:nvSpPr>
        <p:spPr>
          <a:xfrm>
            <a:off x="674370" y="1795780"/>
            <a:ext cx="10785475" cy="3872230"/>
          </a:xfrm>
          <a:prstGeom prst="rect">
            <a:avLst/>
          </a:prstGeom>
          <a:noFill/>
        </p:spPr>
        <p:txBody>
          <a:bodyPr wrap="square" lIns="0" tIns="0" rIns="0" bIns="0" rtlCol="0">
            <a:spAutoFit/>
          </a:bodyPr>
          <a:p>
            <a:pPr marL="12700" indent="278130" algn="l" rtl="0" eaLnBrk="0">
              <a:lnSpc>
                <a:spcPct val="143000"/>
              </a:lnSpc>
            </a:pPr>
            <a:r>
              <a:rPr lang="en-US" altLang="zh-CN" sz="1600" dirty="0">
                <a:solidFill>
                  <a:schemeClr val="tx1">
                    <a:lumMod val="75000"/>
                    <a:lumOff val="25000"/>
                  </a:schemeClr>
                </a:solidFill>
                <a:latin typeface="Arial" panose="020B0604020202020204" pitchFamily="34" charset="0"/>
                <a:ea typeface="微软雅黑" panose="020B0503020204020204" charset="-122"/>
              </a:rPr>
              <a:t>1. </a:t>
            </a:r>
            <a:r>
              <a:rPr lang="zh-CN" altLang="en-US" sz="1600" dirty="0">
                <a:solidFill>
                  <a:schemeClr val="tx1">
                    <a:lumMod val="75000"/>
                    <a:lumOff val="25000"/>
                  </a:schemeClr>
                </a:solidFill>
                <a:latin typeface="Arial" panose="020B0604020202020204" pitchFamily="34" charset="0"/>
                <a:ea typeface="微软雅黑" panose="020B0503020204020204" charset="-122"/>
              </a:rPr>
              <a:t>铁磁物质的磁化</a:t>
            </a: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a:p>
            <a:pPr marL="12700" indent="278130" algn="l" rtl="0" eaLnBrk="0">
              <a:lnSpc>
                <a:spcPct val="143000"/>
              </a:lnSpc>
            </a:pPr>
            <a:r>
              <a:rPr lang="zh-CN" altLang="en-US" sz="1600" dirty="0">
                <a:solidFill>
                  <a:schemeClr val="tx1">
                    <a:lumMod val="75000"/>
                    <a:lumOff val="25000"/>
                  </a:schemeClr>
                </a:solidFill>
                <a:latin typeface="Arial" panose="020B0604020202020204" pitchFamily="34" charset="0"/>
                <a:ea typeface="微软雅黑" panose="020B0503020204020204" charset="-122"/>
              </a:rPr>
              <a:t>本来不具磁性的物质</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由于受磁场的作用而具有了磁性的现象叫做该物质被磁化</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只有铁磁性物质才能被磁化</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而非铁磁性物质是不能被磁化的。</a:t>
            </a: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a:p>
            <a:pPr marL="12700" indent="278130" algn="l" rtl="0" eaLnBrk="0">
              <a:lnSpc>
                <a:spcPct val="143000"/>
              </a:lnSpc>
            </a:pPr>
            <a:r>
              <a:rPr lang="zh-CN" altLang="en-US" sz="1600" dirty="0">
                <a:solidFill>
                  <a:schemeClr val="tx1">
                    <a:lumMod val="75000"/>
                    <a:lumOff val="25000"/>
                  </a:schemeClr>
                </a:solidFill>
                <a:latin typeface="Arial" panose="020B0604020202020204" pitchFamily="34" charset="0"/>
                <a:ea typeface="微软雅黑" panose="020B0503020204020204" charset="-122"/>
              </a:rPr>
              <a:t>铁磁性物质能够被磁化的内因</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是因为铁磁性物质是由许多被叫做磁畴的磁性小区域所组成的</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每一个磁畴相当于一个小磁铁</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在无外磁场作用时</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磁畴排列杂乱无章</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如图</a:t>
            </a:r>
            <a:r>
              <a:rPr lang="en-US" altLang="zh-CN" sz="1600" dirty="0">
                <a:solidFill>
                  <a:schemeClr val="tx1">
                    <a:lumMod val="75000"/>
                    <a:lumOff val="25000"/>
                  </a:schemeClr>
                </a:solidFill>
                <a:latin typeface="Arial" panose="020B0604020202020204" pitchFamily="34" charset="0"/>
                <a:ea typeface="微软雅黑" panose="020B0503020204020204" charset="-122"/>
              </a:rPr>
              <a:t> 2-2-7( a) </a:t>
            </a:r>
            <a:r>
              <a:rPr lang="zh-CN" altLang="en-US" sz="1600" dirty="0">
                <a:solidFill>
                  <a:schemeClr val="tx1">
                    <a:lumMod val="75000"/>
                    <a:lumOff val="25000"/>
                  </a:schemeClr>
                </a:solidFill>
                <a:latin typeface="Arial" panose="020B0604020202020204" pitchFamily="34" charset="0"/>
                <a:ea typeface="微软雅黑" panose="020B0503020204020204" charset="-122"/>
              </a:rPr>
              <a:t>所示</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磁性互相抵消</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对外不显磁性</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。但在外磁场的作用下</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磁畴就会沿着磁场</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的方向做取向排列</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形成附加磁场</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从而使磁场显著增强</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如图</a:t>
            </a:r>
            <a:r>
              <a:rPr lang="en-US" altLang="zh-CN" sz="1600" dirty="0">
                <a:solidFill>
                  <a:schemeClr val="tx1">
                    <a:lumMod val="75000"/>
                    <a:lumOff val="25000"/>
                  </a:schemeClr>
                </a:solidFill>
                <a:latin typeface="Arial" panose="020B0604020202020204" pitchFamily="34" charset="0"/>
                <a:ea typeface="微软雅黑" panose="020B0503020204020204" charset="-122"/>
              </a:rPr>
              <a:t> 2- 2-7( b) </a:t>
            </a:r>
            <a:r>
              <a:rPr lang="zh-CN" altLang="en-US" sz="1600" dirty="0">
                <a:solidFill>
                  <a:schemeClr val="tx1">
                    <a:lumMod val="75000"/>
                    <a:lumOff val="25000"/>
                  </a:schemeClr>
                </a:solidFill>
                <a:latin typeface="Arial" panose="020B0604020202020204" pitchFamily="34" charset="0"/>
                <a:ea typeface="微软雅黑" panose="020B0503020204020204" charset="-122"/>
              </a:rPr>
              <a:t>所示</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有些铁磁</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性物质在去掉外磁场以后</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磁畴的一部分或大部分仍然保持取向一致</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对外仍显示磁性</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这就成了永久磁铁。</a:t>
            </a: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a:p>
            <a:pPr marL="12700" indent="278130" algn="l" rtl="0" eaLnBrk="0">
              <a:lnSpc>
                <a:spcPct val="143000"/>
              </a:lnSpc>
            </a:pPr>
            <a:r>
              <a:rPr lang="zh-CN" altLang="en-US" sz="1600" dirty="0">
                <a:solidFill>
                  <a:schemeClr val="tx1">
                    <a:lumMod val="75000"/>
                    <a:lumOff val="25000"/>
                  </a:schemeClr>
                </a:solidFill>
                <a:latin typeface="Arial" panose="020B0604020202020204" pitchFamily="34" charset="0"/>
                <a:ea typeface="微软雅黑" panose="020B0503020204020204" charset="-122"/>
              </a:rPr>
              <a:t>铁磁性物质被磁化的性能</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广泛地应用于电子和电气设备中</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。例如</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变压器、继电器</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电机等</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采用相对磁导率高的铁磁性物质作为绕组的铁芯</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可使用同样容量的变压器、继</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电器和电机的体积大大缩小</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质量大大减轻</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半导体收音机的天线线圈绕在铁氧体磁棒</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上</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可以提高收音机的灵敏度</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。各种铁磁性物质</a:t>
            </a:r>
            <a:r>
              <a:rPr lang="en-US" altLang="zh-CN" sz="1600" dirty="0">
                <a:solidFill>
                  <a:schemeClr val="tx1">
                    <a:lumMod val="75000"/>
                    <a:lumOff val="25000"/>
                  </a:schemeClr>
                </a:solidFill>
                <a:latin typeface="Arial" panose="020B0604020202020204" pitchFamily="34" charset="0"/>
                <a:ea typeface="微软雅黑" panose="020B0503020204020204" charset="-122"/>
              </a:rPr>
              <a:t> , </a:t>
            </a:r>
            <a:r>
              <a:rPr lang="zh-CN" altLang="en-US" sz="1600" dirty="0">
                <a:solidFill>
                  <a:schemeClr val="tx1">
                    <a:lumMod val="75000"/>
                    <a:lumOff val="25000"/>
                  </a:schemeClr>
                </a:solidFill>
                <a:latin typeface="Arial" panose="020B0604020202020204" pitchFamily="34" charset="0"/>
                <a:ea typeface="微软雅黑" panose="020B0503020204020204" charset="-122"/>
              </a:rPr>
              <a:t>由于其内部结构不同</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磁化后的磁性各</a:t>
            </a:r>
            <a:r>
              <a:rPr lang="en-US" altLang="zh-CN" sz="1600" dirty="0">
                <a:solidFill>
                  <a:schemeClr val="tx1">
                    <a:lumMod val="75000"/>
                    <a:lumOff val="25000"/>
                  </a:schemeClr>
                </a:solidFill>
                <a:latin typeface="Arial" panose="020B0604020202020204" pitchFamily="34" charset="0"/>
                <a:ea typeface="微软雅黑" panose="020B0503020204020204" charset="-122"/>
              </a:rPr>
              <a:t>   </a:t>
            </a:r>
            <a:r>
              <a:rPr lang="zh-CN" altLang="en-US" sz="1600" dirty="0">
                <a:solidFill>
                  <a:schemeClr val="tx1">
                    <a:lumMod val="75000"/>
                    <a:lumOff val="25000"/>
                  </a:schemeClr>
                </a:solidFill>
                <a:latin typeface="Arial" panose="020B0604020202020204" pitchFamily="34" charset="0"/>
                <a:ea typeface="微软雅黑" panose="020B0503020204020204" charset="-122"/>
              </a:rPr>
              <a:t>有差异。</a:t>
            </a: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a:p>
            <a:pPr marL="12700" indent="278130" algn="l" rtl="0" eaLnBrk="0">
              <a:lnSpc>
                <a:spcPct val="143000"/>
              </a:lnSpc>
            </a:pP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p:txBody>
      </p:sp>
      <p:pic>
        <p:nvPicPr>
          <p:cNvPr id="292" name="picture 292"/>
          <p:cNvPicPr>
            <a:picLocks noChangeAspect="1"/>
          </p:cNvPicPr>
          <p:nvPr/>
        </p:nvPicPr>
        <p:blipFill>
          <a:blip r:embed="rId2"/>
          <a:stretch>
            <a:fillRect/>
          </a:stretch>
        </p:blipFill>
        <p:spPr>
          <a:xfrm rot="21600000">
            <a:off x="1206538" y="5568214"/>
            <a:ext cx="2030907" cy="900848"/>
          </a:xfrm>
          <a:prstGeom prst="rect">
            <a:avLst/>
          </a:prstGeom>
        </p:spPr>
      </p:pic>
      <p:pic>
        <p:nvPicPr>
          <p:cNvPr id="294" name="picture 294"/>
          <p:cNvPicPr>
            <a:picLocks noChangeAspect="1"/>
          </p:cNvPicPr>
          <p:nvPr/>
        </p:nvPicPr>
        <p:blipFill>
          <a:blip r:embed="rId3"/>
          <a:stretch>
            <a:fillRect/>
          </a:stretch>
        </p:blipFill>
        <p:spPr>
          <a:xfrm rot="21600000">
            <a:off x="6618427" y="5741823"/>
            <a:ext cx="2067877" cy="867574"/>
          </a:xfrm>
          <a:prstGeom prst="rect">
            <a:avLst/>
          </a:prstGeom>
        </p:spPr>
      </p:pic>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0020" y="122555"/>
            <a:ext cx="11411585" cy="4516120"/>
          </a:xfrm>
          <a:prstGeom prst="rect">
            <a:avLst/>
          </a:prstGeom>
          <a:noFill/>
        </p:spPr>
        <p:txBody>
          <a:bodyPr wrap="square" lIns="0" tIns="0" rIns="0" bIns="0" rtlCol="0" anchor="t">
            <a:noAutofit/>
          </a:bodyPr>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 铁磁性材料的磁性能</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铁磁性材料具有高导磁性、磁饱和性和磁滞性。</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 高导磁性</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铁磁性材料的磁导率很高 ,表现为具有很强的磁化特性 , 即在外磁场的作用下能产生   远远大于外磁场的附加磁场。</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由于铁磁性材料具有高导磁性 ,许多电气设备的线圈都绕制在铁磁性材料上 , 以便用   小的励磁电流产生较大的磁场、磁通 。例如变压器、电动机与发电机的铁芯都是由高导磁   性材料制成的 ,以减小设备的体积与质量。</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 磁饱和性</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当外磁场增加到一定的数值时 , 即使外磁场继续增加 , 附加磁场也不会增加 ,这时磁   感应强度 B 达到最大值 ,铁磁性材料的这一特性称为磁饱和性。</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 磁滞性</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在铁芯线圈中通入交流电 ,铁芯被交变的磁场反复磁化 ,在电流变化一次时 ,磁感应   强度 B 随磁场强度 H 发生变化 ,这种磁感应强度滞后于磁场变化的性质称为磁性物质的   磁滞性。</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7020" algn="l" eaLnBrk="0">
              <a:lnSpc>
                <a:spcPct val="91000"/>
              </a:lnSpc>
              <a:spcBef>
                <a:spcPts val="55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铁磁性材料在反复磁化过程中产生的损耗称为磁滞损耗 。它是导致铁磁性材料发热   的原因之一 ,对电机、变压器等电气设备的运行不利 。 因此 ,常采用磁滞损耗小的铁磁性   材料作为它们的铁芯。</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790" y="147320"/>
            <a:ext cx="11950065" cy="6711315"/>
          </a:xfrm>
          <a:prstGeom prst="rect">
            <a:avLst/>
          </a:prstGeom>
          <a:noFill/>
        </p:spPr>
        <p:txBody>
          <a:bodyPr wrap="square" lIns="0" tIns="0" rIns="0" bIns="0" rtlCol="0" anchor="t">
            <a:noAutofit/>
          </a:bodyPr>
          <a:p>
            <a:pPr marL="278130" indent="0" algn="l" rtl="0" eaLnBrk="0" fontAlgn="auto">
              <a:lnSpc>
                <a:spcPct val="150000"/>
              </a:lnSpc>
              <a:spcBef>
                <a:spcPts val="305"/>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 </a:t>
            </a:r>
            <a:r>
              <a:rPr sz="20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铁磁性材料的分类</a:t>
            </a:r>
            <a:endParaRPr sz="2000" dirty="0">
              <a:latin typeface="黑体" panose="02010609060101010101" charset="-122"/>
              <a:ea typeface="黑体" panose="02010609060101010101" charset="-122"/>
              <a:cs typeface="黑体" panose="02010609060101010101" charset="-122"/>
            </a:endParaRPr>
          </a:p>
          <a:p>
            <a:pPr marL="280035" indent="0" algn="l" rtl="0" eaLnBrk="0" fontAlgn="auto">
              <a:lnSpc>
                <a:spcPct val="150000"/>
              </a:lnSpc>
              <a:spcBef>
                <a:spcPts val="695"/>
              </a:spcBef>
            </a:pP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根据不同铁磁性材料的特点</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,可</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把铁磁性材料分为三大类。</a:t>
            </a:r>
            <a:endParaRPr sz="2000" dirty="0">
              <a:latin typeface="微软雅黑" panose="020B0503020204020204" charset="-122"/>
              <a:ea typeface="微软雅黑" panose="020B0503020204020204" charset="-122"/>
              <a:cs typeface="微软雅黑" panose="020B0503020204020204" charset="-122"/>
            </a:endParaRPr>
          </a:p>
          <a:p>
            <a:pPr marL="292100" algn="l" rtl="0" eaLnBrk="0">
              <a:lnSpc>
                <a:spcPct val="94000"/>
              </a:lnSpc>
              <a:spcBef>
                <a:spcPts val="565"/>
              </a:spcBef>
            </a:pP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软磁材料</a:t>
            </a:r>
            <a:endParaRPr sz="2000" dirty="0">
              <a:latin typeface="微软雅黑" panose="020B0503020204020204" charset="-122"/>
              <a:ea typeface="微软雅黑" panose="020B0503020204020204" charset="-122"/>
              <a:cs typeface="微软雅黑" panose="020B0503020204020204" charset="-122"/>
            </a:endParaRPr>
          </a:p>
          <a:p>
            <a:pPr marL="12700" indent="268605" algn="l" rtl="0" eaLnBrk="0">
              <a:lnSpc>
                <a:spcPct val="144000"/>
              </a:lnSpc>
              <a:spcBef>
                <a:spcPts val="315"/>
              </a:spcBef>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软磁材料的特点是磁导率</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μ 很大</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,容易磁化</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,也</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容易去磁</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。所以</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,在交变磁场中工作</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的各种设备都用软磁材料(</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如硅钢片、坡莫合金)</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来制造电机、变压器、电磁铁等电器的铁</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芯</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,例如汽车上的发电机转子、起动机用的转子</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、高压线圈内的铁芯以及各种继电器用的</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铁芯等均为软磁材料。</a:t>
            </a:r>
            <a:endParaRPr sz="2000" dirty="0">
              <a:latin typeface="微软雅黑" panose="020B0503020204020204" charset="-122"/>
              <a:ea typeface="微软雅黑" panose="020B0503020204020204" charset="-122"/>
              <a:cs typeface="微软雅黑" panose="020B0503020204020204" charset="-122"/>
            </a:endParaRPr>
          </a:p>
          <a:p>
            <a:pPr marL="292100" algn="l" rtl="0" eaLnBrk="0">
              <a:lnSpc>
                <a:spcPct val="93000"/>
              </a:lnSpc>
              <a:spcBef>
                <a:spcPts val="740"/>
              </a:spcBef>
            </a:pP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硬磁材料</a:t>
            </a:r>
            <a:endParaRPr sz="2000" dirty="0">
              <a:latin typeface="微软雅黑" panose="020B0503020204020204" charset="-122"/>
              <a:ea typeface="微软雅黑" panose="020B0503020204020204" charset="-122"/>
              <a:cs typeface="微软雅黑" panose="020B0503020204020204" charset="-122"/>
            </a:endParaRPr>
          </a:p>
          <a:p>
            <a:pPr marL="12700" indent="266700" algn="l" rtl="0" eaLnBrk="0">
              <a:lnSpc>
                <a:spcPct val="141000"/>
              </a:lnSpc>
              <a:spcBef>
                <a:spcPts val="340"/>
              </a:spcBef>
            </a:pP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硬磁材料的特点是不易磁化</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,也不易去磁</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。所以</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,硬磁材料(</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如碳钢、钨钢、铝镍钴合</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金等)</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常用来制造永久磁</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铁</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,用于磁电系仪表和各种扬声器中</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,例如汽车上常用的电磁式</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仪表、电压表、机油</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压力表、燃油表等均采用永磁式转子。</a:t>
            </a:r>
            <a:endParaRPr sz="2000" dirty="0">
              <a:latin typeface="微软雅黑" panose="020B0503020204020204" charset="-122"/>
              <a:ea typeface="微软雅黑" panose="020B0503020204020204" charset="-122"/>
              <a:cs typeface="微软雅黑" panose="020B0503020204020204" charset="-122"/>
            </a:endParaRPr>
          </a:p>
          <a:p>
            <a:pPr marL="292100" algn="l" rtl="0" eaLnBrk="0">
              <a:lnSpc>
                <a:spcPct val="93000"/>
              </a:lnSpc>
              <a:spcBef>
                <a:spcPts val="725"/>
              </a:spcBef>
            </a:pP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矩磁材料</a:t>
            </a:r>
            <a:endParaRPr sz="2000" dirty="0">
              <a:latin typeface="Arial" panose="020B0604020202020204"/>
              <a:ea typeface="Arial" panose="020B0604020202020204"/>
              <a:cs typeface="Arial" panose="020B0604020202020204"/>
            </a:endParaRPr>
          </a:p>
          <a:p>
            <a:pPr marL="12700" indent="266700" algn="l" rtl="0" eaLnBrk="0">
              <a:lnSpc>
                <a:spcPct val="134000"/>
              </a:lnSpc>
              <a:spcBef>
                <a:spcPts val="0"/>
              </a:spcBef>
            </a:pP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矩磁材料的特点是在很小的外磁场作用下</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,就能磁</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化并达到饱和</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;外磁场去掉后</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性不变</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。矩磁材料主要用来制造计算机中存储元件的环形磁芯</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2000" b="1" kern="0" spc="4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35" y="1797050"/>
            <a:ext cx="12265660" cy="3456305"/>
          </a:xfrm>
          <a:prstGeom prst="rect">
            <a:avLst/>
          </a:prstGeom>
          <a:solidFill>
            <a:srgbClr val="4A9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sp>
        <p:nvSpPr>
          <p:cNvPr id="12" name="TextBox 11"/>
          <p:cNvSpPr txBox="1"/>
          <p:nvPr/>
        </p:nvSpPr>
        <p:spPr>
          <a:xfrm>
            <a:off x="5135880" y="2712720"/>
            <a:ext cx="6063615" cy="1722120"/>
          </a:xfrm>
          <a:prstGeom prst="rect">
            <a:avLst/>
          </a:prstGeom>
          <a:noFill/>
        </p:spPr>
        <p:txBody>
          <a:bodyPr wrap="square" rtlCol="0">
            <a:spAutoFit/>
          </a:bodyPr>
          <a:lstStyle/>
          <a:p>
            <a:pPr marL="0" lvl="1" algn="l" defTabSz="1219200" fontAlgn="base">
              <a:spcBef>
                <a:spcPct val="0"/>
              </a:spcBef>
              <a:spcAft>
                <a:spcPct val="0"/>
              </a:spcAft>
            </a:pPr>
            <a:r>
              <a:rPr sz="40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任务 3  </a:t>
            </a:r>
            <a:r>
              <a:rPr sz="40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endParaRPr sz="40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a:p>
            <a:pPr marL="0" lvl="1" algn="l" defTabSz="1219200" fontAlgn="base">
              <a:spcBef>
                <a:spcPct val="0"/>
              </a:spcBef>
              <a:spcAft>
                <a:spcPct val="0"/>
              </a:spcAft>
            </a:pPr>
            <a:r>
              <a:rPr sz="4000" kern="0" spc="100" baseline="500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电磁感应</a:t>
            </a:r>
            <a:endParaRPr sz="4000" baseline="5000" dirty="0">
              <a:latin typeface="微软雅黑" panose="020B0503020204020204" charset="-122"/>
              <a:ea typeface="微软雅黑" panose="020B0503020204020204" charset="-122"/>
              <a:cs typeface="微软雅黑" panose="020B0503020204020204" charset="-122"/>
            </a:endParaRPr>
          </a:p>
          <a:p>
            <a:pPr marL="0" lvl="1" algn="l" defTabSz="1219200" fontAlgn="base">
              <a:spcBef>
                <a:spcPct val="0"/>
              </a:spcBef>
              <a:spcAft>
                <a:spcPct val="0"/>
              </a:spcAft>
            </a:pPr>
            <a:endParaRPr lang="zh-CN" altLang="en-US" sz="4000" b="1" dirty="0">
              <a:solidFill>
                <a:prstClr val="white"/>
              </a:solidFill>
              <a:latin typeface="微软雅黑" panose="020B0503020204020204" charset="-122"/>
              <a:ea typeface="微软雅黑" panose="020B0503020204020204" charset="-122"/>
            </a:endParaRPr>
          </a:p>
        </p:txBody>
      </p:sp>
      <p:cxnSp>
        <p:nvCxnSpPr>
          <p:cNvPr id="13" name="直接连接符 12"/>
          <p:cNvCxnSpPr/>
          <p:nvPr/>
        </p:nvCxnSpPr>
        <p:spPr>
          <a:xfrm flipV="1">
            <a:off x="4847861"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831465" y="2442210"/>
            <a:ext cx="1596390" cy="159639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black"/>
                </a:solidFill>
                <a:latin typeface="Calibri" panose="020F0502020204030204"/>
                <a:ea typeface="微软雅黑" panose="020B050302020402020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grpSp>
      <p:grpSp>
        <p:nvGrpSpPr>
          <p:cNvPr id="34" name="组合 33"/>
          <p:cNvGrpSpPr/>
          <p:nvPr/>
        </p:nvGrpSpPr>
        <p:grpSpPr>
          <a:xfrm>
            <a:off x="4950642" y="-1038458"/>
            <a:ext cx="1572375" cy="157237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2914439" y="-378468"/>
            <a:ext cx="840307" cy="840307"/>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0" name="组合 39"/>
          <p:cNvGrpSpPr/>
          <p:nvPr/>
        </p:nvGrpSpPr>
        <p:grpSpPr>
          <a:xfrm>
            <a:off x="3819491" y="41686"/>
            <a:ext cx="1187359" cy="118735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3" name="组合 42"/>
          <p:cNvGrpSpPr/>
          <p:nvPr/>
        </p:nvGrpSpPr>
        <p:grpSpPr>
          <a:xfrm>
            <a:off x="6916161" y="-211484"/>
            <a:ext cx="914400" cy="91440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6" name="组合 45"/>
          <p:cNvGrpSpPr/>
          <p:nvPr/>
        </p:nvGrpSpPr>
        <p:grpSpPr>
          <a:xfrm>
            <a:off x="1022097" y="6720651"/>
            <a:ext cx="785143" cy="78514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9" name="组合 48"/>
          <p:cNvGrpSpPr/>
          <p:nvPr/>
        </p:nvGrpSpPr>
        <p:grpSpPr>
          <a:xfrm>
            <a:off x="5284259" y="6039803"/>
            <a:ext cx="336655" cy="336655"/>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2" name="组合 51"/>
          <p:cNvGrpSpPr/>
          <p:nvPr/>
        </p:nvGrpSpPr>
        <p:grpSpPr>
          <a:xfrm>
            <a:off x="4242406" y="5769402"/>
            <a:ext cx="705433" cy="70543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5" name="组合 54"/>
          <p:cNvGrpSpPr/>
          <p:nvPr/>
        </p:nvGrpSpPr>
        <p:grpSpPr>
          <a:xfrm>
            <a:off x="7856586" y="-1411776"/>
            <a:ext cx="1572375" cy="1572375"/>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58" name="组合 57"/>
          <p:cNvGrpSpPr/>
          <p:nvPr/>
        </p:nvGrpSpPr>
        <p:grpSpPr>
          <a:xfrm>
            <a:off x="7890903" y="554196"/>
            <a:ext cx="297440" cy="297440"/>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1" name="组合 60"/>
          <p:cNvGrpSpPr/>
          <p:nvPr/>
        </p:nvGrpSpPr>
        <p:grpSpPr>
          <a:xfrm>
            <a:off x="2591301" y="6274859"/>
            <a:ext cx="1572375" cy="15723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3" name="椭圆 6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4" name="组合 63"/>
          <p:cNvGrpSpPr/>
          <p:nvPr/>
        </p:nvGrpSpPr>
        <p:grpSpPr>
          <a:xfrm>
            <a:off x="1700555" y="6142194"/>
            <a:ext cx="693589" cy="693589"/>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7" name="组合 66"/>
          <p:cNvGrpSpPr/>
          <p:nvPr/>
        </p:nvGrpSpPr>
        <p:grpSpPr>
          <a:xfrm>
            <a:off x="388171" y="6562346"/>
            <a:ext cx="422503" cy="42250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0" name="组合 69"/>
          <p:cNvGrpSpPr/>
          <p:nvPr/>
        </p:nvGrpSpPr>
        <p:grpSpPr>
          <a:xfrm>
            <a:off x="156219" y="6317936"/>
            <a:ext cx="211251" cy="21125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pic>
        <p:nvPicPr>
          <p:cNvPr id="39974" name="그림 43"/>
          <p:cNvPicPr>
            <a:picLocks noChangeAspect="1"/>
          </p:cNvPicPr>
          <p:nvPr/>
        </p:nvPicPr>
        <p:blipFill>
          <a:blip r:embed="rId1"/>
          <a:srcRect l="49583" t="32220" r="5309" b="14719"/>
          <a:stretch>
            <a:fillRect/>
          </a:stretch>
        </p:blipFill>
        <p:spPr>
          <a:xfrm>
            <a:off x="2980055" y="2794635"/>
            <a:ext cx="1250950" cy="110363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 calcmode="lin" valueType="num">
                                      <p:cBhvr>
                                        <p:cTn id="28" dur="500" fill="hold"/>
                                        <p:tgtEl>
                                          <p:spTgt spid="37"/>
                                        </p:tgtEl>
                                        <p:attrNameLst>
                                          <p:attrName>ppt_x</p:attrName>
                                        </p:attrNameLst>
                                      </p:cBhvr>
                                      <p:tavLst>
                                        <p:tav tm="0">
                                          <p:val>
                                            <p:fltVal val="0.5"/>
                                          </p:val>
                                        </p:tav>
                                        <p:tav tm="100000">
                                          <p:val>
                                            <p:strVal val="#ppt_x"/>
                                          </p:val>
                                        </p:tav>
                                      </p:tavLst>
                                    </p:anim>
                                    <p:anim calcmode="lin" valueType="num">
                                      <p:cBhvr>
                                        <p:cTn id="29" dur="500" fill="hold"/>
                                        <p:tgtEl>
                                          <p:spTgt spid="37"/>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7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ppt_x</p:attrName>
                                        </p:attrNameLst>
                                      </p:cBhvr>
                                      <p:tavLst>
                                        <p:tav tm="0">
                                          <p:val>
                                            <p:fltVal val="0.5"/>
                                          </p:val>
                                        </p:tav>
                                        <p:tav tm="100000">
                                          <p:val>
                                            <p:strVal val="#ppt_x"/>
                                          </p:val>
                                        </p:tav>
                                      </p:tavLst>
                                    </p:anim>
                                    <p:anim calcmode="lin" valueType="num">
                                      <p:cBhvr>
                                        <p:cTn id="41" dur="500" fill="hold"/>
                                        <p:tgtEl>
                                          <p:spTgt spid="43"/>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10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fltVal val="0"/>
                                          </p:val>
                                        </p:tav>
                                        <p:tav tm="100000">
                                          <p:val>
                                            <p:strVal val="#ppt_w"/>
                                          </p:val>
                                        </p:tav>
                                      </p:tavLst>
                                    </p:anim>
                                    <p:anim calcmode="lin" valueType="num">
                                      <p:cBhvr>
                                        <p:cTn id="45" dur="500" fill="hold"/>
                                        <p:tgtEl>
                                          <p:spTgt spid="46"/>
                                        </p:tgtEl>
                                        <p:attrNameLst>
                                          <p:attrName>ppt_h</p:attrName>
                                        </p:attrNameLst>
                                      </p:cBhvr>
                                      <p:tavLst>
                                        <p:tav tm="0">
                                          <p:val>
                                            <p:fltVal val="0"/>
                                          </p:val>
                                        </p:tav>
                                        <p:tav tm="100000">
                                          <p:val>
                                            <p:strVal val="#ppt_h"/>
                                          </p:val>
                                        </p:tav>
                                      </p:tavLst>
                                    </p:anim>
                                    <p:anim calcmode="lin" valueType="num">
                                      <p:cBhvr>
                                        <p:cTn id="46" dur="500" fill="hold"/>
                                        <p:tgtEl>
                                          <p:spTgt spid="46"/>
                                        </p:tgtEl>
                                        <p:attrNameLst>
                                          <p:attrName>ppt_x</p:attrName>
                                        </p:attrNameLst>
                                      </p:cBhvr>
                                      <p:tavLst>
                                        <p:tav tm="0">
                                          <p:val>
                                            <p:fltVal val="0.5"/>
                                          </p:val>
                                        </p:tav>
                                        <p:tav tm="100000">
                                          <p:val>
                                            <p:strVal val="#ppt_x"/>
                                          </p:val>
                                        </p:tav>
                                      </p:tavLst>
                                    </p:anim>
                                    <p:anim calcmode="lin" valueType="num">
                                      <p:cBhvr>
                                        <p:cTn id="47" dur="500" fill="hold"/>
                                        <p:tgtEl>
                                          <p:spTgt spid="4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60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 calcmode="lin" valueType="num">
                                      <p:cBhvr>
                                        <p:cTn id="52" dur="500" fill="hold"/>
                                        <p:tgtEl>
                                          <p:spTgt spid="49"/>
                                        </p:tgtEl>
                                        <p:attrNameLst>
                                          <p:attrName>ppt_x</p:attrName>
                                        </p:attrNameLst>
                                      </p:cBhvr>
                                      <p:tavLst>
                                        <p:tav tm="0">
                                          <p:val>
                                            <p:fltVal val="0.5"/>
                                          </p:val>
                                        </p:tav>
                                        <p:tav tm="100000">
                                          <p:val>
                                            <p:strVal val="#ppt_x"/>
                                          </p:val>
                                        </p:tav>
                                      </p:tavLst>
                                    </p:anim>
                                    <p:anim calcmode="lin" valueType="num">
                                      <p:cBhvr>
                                        <p:cTn id="53" dur="500" fill="hold"/>
                                        <p:tgtEl>
                                          <p:spTgt spid="4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3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 calcmode="lin" valueType="num">
                                      <p:cBhvr>
                                        <p:cTn id="58" dur="500" fill="hold"/>
                                        <p:tgtEl>
                                          <p:spTgt spid="52"/>
                                        </p:tgtEl>
                                        <p:attrNameLst>
                                          <p:attrName>ppt_x</p:attrName>
                                        </p:attrNameLst>
                                      </p:cBhvr>
                                      <p:tavLst>
                                        <p:tav tm="0">
                                          <p:val>
                                            <p:fltVal val="0.5"/>
                                          </p:val>
                                        </p:tav>
                                        <p:tav tm="100000">
                                          <p:val>
                                            <p:strVal val="#ppt_x"/>
                                          </p:val>
                                        </p:tav>
                                      </p:tavLst>
                                    </p:anim>
                                    <p:anim calcmode="lin" valueType="num">
                                      <p:cBhvr>
                                        <p:cTn id="59" dur="500" fill="hold"/>
                                        <p:tgtEl>
                                          <p:spTgt spid="5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 calcmode="lin" valueType="num">
                                      <p:cBhvr>
                                        <p:cTn id="64" dur="500" fill="hold"/>
                                        <p:tgtEl>
                                          <p:spTgt spid="55"/>
                                        </p:tgtEl>
                                        <p:attrNameLst>
                                          <p:attrName>ppt_x</p:attrName>
                                        </p:attrNameLst>
                                      </p:cBhvr>
                                      <p:tavLst>
                                        <p:tav tm="0">
                                          <p:val>
                                            <p:fltVal val="0.5"/>
                                          </p:val>
                                        </p:tav>
                                        <p:tav tm="100000">
                                          <p:val>
                                            <p:strVal val="#ppt_x"/>
                                          </p:val>
                                        </p:tav>
                                      </p:tavLst>
                                    </p:anim>
                                    <p:anim calcmode="lin" valueType="num">
                                      <p:cBhvr>
                                        <p:cTn id="65" dur="500" fill="hold"/>
                                        <p:tgtEl>
                                          <p:spTgt spid="5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60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 calcmode="lin" valueType="num">
                                      <p:cBhvr>
                                        <p:cTn id="70" dur="500" fill="hold"/>
                                        <p:tgtEl>
                                          <p:spTgt spid="58"/>
                                        </p:tgtEl>
                                        <p:attrNameLst>
                                          <p:attrName>ppt_x</p:attrName>
                                        </p:attrNameLst>
                                      </p:cBhvr>
                                      <p:tavLst>
                                        <p:tav tm="0">
                                          <p:val>
                                            <p:fltVal val="0.5"/>
                                          </p:val>
                                        </p:tav>
                                        <p:tav tm="100000">
                                          <p:val>
                                            <p:strVal val="#ppt_x"/>
                                          </p:val>
                                        </p:tav>
                                      </p:tavLst>
                                    </p:anim>
                                    <p:anim calcmode="lin" valueType="num">
                                      <p:cBhvr>
                                        <p:cTn id="71" dur="500" fill="hold"/>
                                        <p:tgtEl>
                                          <p:spTgt spid="5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 calcmode="lin" valueType="num">
                                      <p:cBhvr>
                                        <p:cTn id="76" dur="500" fill="hold"/>
                                        <p:tgtEl>
                                          <p:spTgt spid="61"/>
                                        </p:tgtEl>
                                        <p:attrNameLst>
                                          <p:attrName>ppt_x</p:attrName>
                                        </p:attrNameLst>
                                      </p:cBhvr>
                                      <p:tavLst>
                                        <p:tav tm="0">
                                          <p:val>
                                            <p:fltVal val="0.5"/>
                                          </p:val>
                                        </p:tav>
                                        <p:tav tm="100000">
                                          <p:val>
                                            <p:strVal val="#ppt_x"/>
                                          </p:val>
                                        </p:tav>
                                      </p:tavLst>
                                    </p:anim>
                                    <p:anim calcmode="lin" valueType="num">
                                      <p:cBhvr>
                                        <p:cTn id="77" dur="500" fill="hold"/>
                                        <p:tgtEl>
                                          <p:spTgt spid="6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 calcmode="lin" valueType="num">
                                      <p:cBhvr>
                                        <p:cTn id="82" dur="500" fill="hold"/>
                                        <p:tgtEl>
                                          <p:spTgt spid="64"/>
                                        </p:tgtEl>
                                        <p:attrNameLst>
                                          <p:attrName>ppt_x</p:attrName>
                                        </p:attrNameLst>
                                      </p:cBhvr>
                                      <p:tavLst>
                                        <p:tav tm="0">
                                          <p:val>
                                            <p:fltVal val="0.5"/>
                                          </p:val>
                                        </p:tav>
                                        <p:tav tm="100000">
                                          <p:val>
                                            <p:strVal val="#ppt_x"/>
                                          </p:val>
                                        </p:tav>
                                      </p:tavLst>
                                    </p:anim>
                                    <p:anim calcmode="lin" valueType="num">
                                      <p:cBhvr>
                                        <p:cTn id="83" dur="500" fill="hold"/>
                                        <p:tgtEl>
                                          <p:spTgt spid="6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fltVal val="0"/>
                                          </p:val>
                                        </p:tav>
                                        <p:tav tm="100000">
                                          <p:val>
                                            <p:strVal val="#ppt_w"/>
                                          </p:val>
                                        </p:tav>
                                      </p:tavLst>
                                    </p:anim>
                                    <p:anim calcmode="lin" valueType="num">
                                      <p:cBhvr>
                                        <p:cTn id="87" dur="500" fill="hold"/>
                                        <p:tgtEl>
                                          <p:spTgt spid="67"/>
                                        </p:tgtEl>
                                        <p:attrNameLst>
                                          <p:attrName>ppt_h</p:attrName>
                                        </p:attrNameLst>
                                      </p:cBhvr>
                                      <p:tavLst>
                                        <p:tav tm="0">
                                          <p:val>
                                            <p:fltVal val="0"/>
                                          </p:val>
                                        </p:tav>
                                        <p:tav tm="100000">
                                          <p:val>
                                            <p:strVal val="#ppt_h"/>
                                          </p:val>
                                        </p:tav>
                                      </p:tavLst>
                                    </p:anim>
                                    <p:anim calcmode="lin" valueType="num">
                                      <p:cBhvr>
                                        <p:cTn id="88" dur="500" fill="hold"/>
                                        <p:tgtEl>
                                          <p:spTgt spid="67"/>
                                        </p:tgtEl>
                                        <p:attrNameLst>
                                          <p:attrName>ppt_x</p:attrName>
                                        </p:attrNameLst>
                                      </p:cBhvr>
                                      <p:tavLst>
                                        <p:tav tm="0">
                                          <p:val>
                                            <p:fltVal val="0.5"/>
                                          </p:val>
                                        </p:tav>
                                        <p:tav tm="100000">
                                          <p:val>
                                            <p:strVal val="#ppt_x"/>
                                          </p:val>
                                        </p:tav>
                                      </p:tavLst>
                                    </p:anim>
                                    <p:anim calcmode="lin" valueType="num">
                                      <p:cBhvr>
                                        <p:cTn id="89" dur="500" fill="hold"/>
                                        <p:tgtEl>
                                          <p:spTgt spid="6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 calcmode="lin" valueType="num">
                                      <p:cBhvr>
                                        <p:cTn id="94" dur="500" fill="hold"/>
                                        <p:tgtEl>
                                          <p:spTgt spid="70"/>
                                        </p:tgtEl>
                                        <p:attrNameLst>
                                          <p:attrName>ppt_x</p:attrName>
                                        </p:attrNameLst>
                                      </p:cBhvr>
                                      <p:tavLst>
                                        <p:tav tm="0">
                                          <p:val>
                                            <p:fltVal val="0.5"/>
                                          </p:val>
                                        </p:tav>
                                        <p:tav tm="100000">
                                          <p:val>
                                            <p:strVal val="#ppt_x"/>
                                          </p:val>
                                        </p:tav>
                                      </p:tavLst>
                                    </p:anim>
                                    <p:anim calcmode="lin" valueType="num">
                                      <p:cBhvr>
                                        <p:cTn id="95" dur="500" fill="hold"/>
                                        <p:tgtEl>
                                          <p:spTgt spid="70"/>
                                        </p:tgtEl>
                                        <p:attrNameLst>
                                          <p:attrName>ppt_y</p:attrName>
                                        </p:attrNameLst>
                                      </p:cBhvr>
                                      <p:tavLst>
                                        <p:tav tm="0">
                                          <p:val>
                                            <p:fltVal val="0.5"/>
                                          </p:val>
                                        </p:tav>
                                        <p:tav tm="100000">
                                          <p:val>
                                            <p:strVal val="#ppt_y"/>
                                          </p:val>
                                        </p:tav>
                                      </p:tavLst>
                                    </p:anim>
                                  </p:childTnLst>
                                </p:cTn>
                              </p:par>
                              <p:par>
                                <p:cTn id="96" presetID="26" presetClass="emph" presetSubtype="0" repeatCount="3000" fill="hold" nodeType="withEffect">
                                  <p:stCondLst>
                                    <p:cond delay="600"/>
                                  </p:stCondLst>
                                  <p:childTnLst>
                                    <p:animEffect transition="out" filter="fade">
                                      <p:cBhvr>
                                        <p:cTn id="97" dur="500" tmFilter="0, 0; .2, .5; .8, .5; 1, 0"/>
                                        <p:tgtEl>
                                          <p:spTgt spid="34"/>
                                        </p:tgtEl>
                                      </p:cBhvr>
                                    </p:animEffect>
                                    <p:animScale>
                                      <p:cBhvr>
                                        <p:cTn id="98" dur="250" autoRev="1" fill="hold"/>
                                        <p:tgtEl>
                                          <p:spTgt spid="34"/>
                                        </p:tgtEl>
                                      </p:cBhvr>
                                      <p:by x="105000" y="105000"/>
                                    </p:animScale>
                                  </p:childTnLst>
                                </p:cTn>
                              </p:par>
                              <p:par>
                                <p:cTn id="99" presetID="26" presetClass="emph" presetSubtype="0" repeatCount="3000" fill="hold" nodeType="withEffect">
                                  <p:stCondLst>
                                    <p:cond delay="710"/>
                                  </p:stCondLst>
                                  <p:childTnLst>
                                    <p:animEffect transition="out" filter="fade">
                                      <p:cBhvr>
                                        <p:cTn id="100" dur="500" tmFilter="0, 0; .2, .5; .8, .5; 1, 0"/>
                                        <p:tgtEl>
                                          <p:spTgt spid="55"/>
                                        </p:tgtEl>
                                      </p:cBhvr>
                                    </p:animEffect>
                                    <p:animScale>
                                      <p:cBhvr>
                                        <p:cTn id="101" dur="250" autoRev="1" fill="hold"/>
                                        <p:tgtEl>
                                          <p:spTgt spid="55"/>
                                        </p:tgtEl>
                                      </p:cBhvr>
                                      <p:by x="105000" y="105000"/>
                                    </p:animScale>
                                  </p:childTnLst>
                                </p:cTn>
                              </p:par>
                              <p:par>
                                <p:cTn id="102" presetID="26" presetClass="emph" presetSubtype="0" repeatCount="3000" fill="hold" nodeType="withEffect">
                                  <p:stCondLst>
                                    <p:cond delay="410"/>
                                  </p:stCondLst>
                                  <p:childTnLst>
                                    <p:animEffect transition="out" filter="fade">
                                      <p:cBhvr>
                                        <p:cTn id="103" dur="500" tmFilter="0, 0; .2, .5; .8, .5; 1, 0"/>
                                        <p:tgtEl>
                                          <p:spTgt spid="61"/>
                                        </p:tgtEl>
                                      </p:cBhvr>
                                    </p:animEffect>
                                    <p:animScale>
                                      <p:cBhvr>
                                        <p:cTn id="104" dur="250" autoRev="1" fill="hold"/>
                                        <p:tgtEl>
                                          <p:spTgt spid="61"/>
                                        </p:tgtEl>
                                      </p:cBhvr>
                                      <p:by x="105000" y="105000"/>
                                    </p:animScale>
                                  </p:childTnLst>
                                </p:cTn>
                              </p:par>
                              <p:par>
                                <p:cTn id="105" presetID="26" presetClass="emph" presetSubtype="0" repeatCount="3000" fill="hold" nodeType="withEffect">
                                  <p:stCondLst>
                                    <p:cond delay="810"/>
                                  </p:stCondLst>
                                  <p:childTnLst>
                                    <p:animEffect transition="out" filter="fade">
                                      <p:cBhvr>
                                        <p:cTn id="106" dur="500" tmFilter="0, 0; .2, .5; .8, .5; 1, 0"/>
                                        <p:tgtEl>
                                          <p:spTgt spid="64"/>
                                        </p:tgtEl>
                                      </p:cBhvr>
                                    </p:animEffect>
                                    <p:animScale>
                                      <p:cBhvr>
                                        <p:cTn id="107"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2038985"/>
            <a:ext cx="10799445" cy="1748155"/>
          </a:xfrm>
          <a:prstGeom prst="rect">
            <a:avLst/>
          </a:prstGeom>
          <a:noFill/>
          <a:ln w="9525">
            <a:noFill/>
          </a:ln>
        </p:spPr>
        <p:txBody>
          <a:bodyPr wrap="square">
            <a:noAutofit/>
          </a:bodyPr>
          <a:lstStyle/>
          <a:p>
            <a:pPr algn="l" rtl="0" eaLnBrk="0">
              <a:lnSpc>
                <a:spcPts val="1215"/>
              </a:lnSpc>
            </a:pP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李先生一辆</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2021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款长城哈弗</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M6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汽车发动机抖动</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排气管有</a:t>
            </a:r>
            <a:endPar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endPar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endPar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突突</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声</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发动机故障灯</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点亮</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。来到</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4S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店进行维修</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endPar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endPar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endPar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经过技师用设备进行初步检测</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发现是</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3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缸火花塞不点火</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endPar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endPar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15"/>
              </a:lnSpc>
            </a:pP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请</a:t>
            </a:r>
            <a:r>
              <a:rPr lang="en-US" altLang="zh-CN"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对该车进一步检修。</a:t>
            </a:r>
            <a:endParaRPr lang="zh-CN" altLang="en-US"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r" rtl="0" eaLnBrk="0">
              <a:lnSpc>
                <a:spcPts val="1215"/>
              </a:lnSpc>
            </a:pP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2300" dirty="0">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作业案例</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365250"/>
            <a:ext cx="10925810" cy="4790440"/>
          </a:xfrm>
          <a:prstGeom prst="rect">
            <a:avLst/>
          </a:prstGeom>
          <a:noFill/>
          <a:ln w="9525">
            <a:noFill/>
          </a:ln>
        </p:spPr>
        <p:txBody>
          <a:bodyPr wrap="square">
            <a:spAutoFit/>
          </a:bodyPr>
          <a:lstStyle/>
          <a:p>
            <a:pPr marL="13970" indent="266700" algn="l" rtl="0" eaLnBrk="0">
              <a:lnSpc>
                <a:spcPct val="126000"/>
              </a:lnSpc>
            </a:pPr>
            <a:r>
              <a:rPr sz="2800" kern="0" spc="6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学习资料 1</a:t>
            </a:r>
            <a:r>
              <a:rPr sz="2800" kern="0" spc="11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6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法拉第电磁感应定律</a:t>
            </a:r>
            <a:endParaRPr sz="2800" dirty="0">
              <a:latin typeface="微软雅黑" panose="020B0503020204020204" charset="-122"/>
              <a:ea typeface="微软雅黑" panose="020B0503020204020204" charset="-122"/>
              <a:cs typeface="微软雅黑" panose="020B0503020204020204" charset="-122"/>
            </a:endParaRPr>
          </a:p>
          <a:p>
            <a:pPr marL="12700" indent="267335" algn="l" rtl="0" eaLnBrk="0">
              <a:lnSpc>
                <a:spcPct val="150000"/>
              </a:lnSpc>
              <a:spcBef>
                <a:spcPts val="5"/>
              </a:spcBef>
            </a:pP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变化的电流可以产生磁场</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,变化的磁场</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也可以产生电流</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,两者始终交织在一起</a:t>
            </a:r>
            <a:r>
              <a:rPr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。1831</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年</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,英国科学家法拉第在大量实验的基础上</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,证明了当穿过闭合导体回路的磁通量发生</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变</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化时</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,闭合回路中就有电流产生</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。这种利用磁场产生电流</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的现象称为电磁感应现象</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,用电</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磁感应的方法产生的电流称为感应电</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流</a:t>
            </a:r>
            <a:r>
              <a:rPr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。在电磁感应现象中产生的电动势称为感应电动</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势</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。实验证明</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:感应电动势的大小与磁通量变</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化的快慢有关</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。磁通量变化的快慢称为磁</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通量的变化率</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,即单位时间</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内磁通量的变化量</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。法拉第电磁感应定律的内容是</a:t>
            </a:r>
            <a:r>
              <a:rPr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闭合电路</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中感应电动势的大小</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,与穿过这一电路的磁通量</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的变化率成正比</a:t>
            </a:r>
            <a:r>
              <a:rPr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。如果线圈的匝数有 N</a:t>
            </a:r>
            <a:r>
              <a:rPr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匝</a:t>
            </a:r>
            <a:r>
              <a:rPr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,那么</a:t>
            </a:r>
            <a:r>
              <a:rPr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,线圈的感应电动势用公式表示为</a:t>
            </a:r>
            <a:r>
              <a:rPr lang="en-US" altLang="zh-CN" dirty="0">
                <a:solidFill>
                  <a:schemeClr val="tx1">
                    <a:lumMod val="75000"/>
                    <a:lumOff val="25000"/>
                  </a:schemeClr>
                </a:solidFill>
                <a:latin typeface="Arial" panose="020B0604020202020204" pitchFamily="34" charset="0"/>
                <a:ea typeface="微软雅黑" panose="020B0503020204020204" charset="-122"/>
              </a:rPr>
              <a:t>	</a:t>
            </a:r>
            <a:endParaRPr lang="en-US" altLang="zh-CN" dirty="0">
              <a:solidFill>
                <a:schemeClr val="tx1">
                  <a:lumMod val="75000"/>
                  <a:lumOff val="25000"/>
                </a:schemeClr>
              </a:solidFill>
              <a:latin typeface="Arial" panose="020B0604020202020204" pitchFamily="34" charset="0"/>
              <a:ea typeface="微软雅黑" panose="020B0503020204020204" charset="-122"/>
            </a:endParaRPr>
          </a:p>
          <a:p>
            <a:pPr marL="12700" indent="267335" algn="l" rtl="0" eaLnBrk="0">
              <a:lnSpc>
                <a:spcPct val="150000"/>
              </a:lnSpc>
              <a:spcBef>
                <a:spcPts val="5"/>
              </a:spcBef>
            </a:pPr>
            <a:r>
              <a:rPr lang="zh-CN" altLang="en-US" dirty="0">
                <a:solidFill>
                  <a:schemeClr val="tx1">
                    <a:lumMod val="75000"/>
                    <a:lumOff val="25000"/>
                  </a:schemeClr>
                </a:solidFill>
                <a:latin typeface="Arial" panose="020B0604020202020204" pitchFamily="34" charset="0"/>
                <a:ea typeface="微软雅黑" panose="020B0503020204020204" charset="-122"/>
              </a:rPr>
              <a:t>式中</a:t>
            </a:r>
            <a:r>
              <a:rPr lang="en-US" altLang="zh-CN" dirty="0">
                <a:solidFill>
                  <a:schemeClr val="tx1">
                    <a:lumMod val="75000"/>
                    <a:lumOff val="25000"/>
                  </a:schemeClr>
                </a:solidFill>
                <a:latin typeface="Arial" panose="020B0604020202020204" pitchFamily="34" charset="0"/>
                <a:ea typeface="微软雅黑" panose="020B0503020204020204" charset="-122"/>
              </a:rPr>
              <a:t> ,E </a:t>
            </a:r>
            <a:r>
              <a:rPr lang="zh-CN" altLang="en-US" dirty="0">
                <a:solidFill>
                  <a:schemeClr val="tx1">
                    <a:lumMod val="75000"/>
                    <a:lumOff val="25000"/>
                  </a:schemeClr>
                </a:solidFill>
                <a:latin typeface="Arial" panose="020B0604020202020204" pitchFamily="34" charset="0"/>
                <a:ea typeface="微软雅黑" panose="020B0503020204020204" charset="-122"/>
              </a:rPr>
              <a:t>为线圈在</a:t>
            </a:r>
            <a:r>
              <a:rPr lang="en-US" altLang="en-US" dirty="0">
                <a:solidFill>
                  <a:schemeClr val="tx1">
                    <a:lumMod val="75000"/>
                    <a:lumOff val="25000"/>
                  </a:schemeClr>
                </a:solidFill>
                <a:latin typeface="Arial" panose="020B0604020202020204" pitchFamily="34" charset="0"/>
                <a:ea typeface="微软雅黑" panose="020B0503020204020204" charset="-122"/>
              </a:rPr>
              <a:t>△</a:t>
            </a:r>
            <a:r>
              <a:rPr lang="en-US" altLang="zh-CN" dirty="0">
                <a:solidFill>
                  <a:schemeClr val="tx1">
                    <a:lumMod val="75000"/>
                    <a:lumOff val="25000"/>
                  </a:schemeClr>
                </a:solidFill>
                <a:latin typeface="Arial" panose="020B0604020202020204" pitchFamily="34" charset="0"/>
                <a:ea typeface="微软雅黑" panose="020B0503020204020204" charset="-122"/>
              </a:rPr>
              <a:t>t </a:t>
            </a:r>
            <a:r>
              <a:rPr lang="zh-CN" altLang="en-US" dirty="0">
                <a:solidFill>
                  <a:schemeClr val="tx1">
                    <a:lumMod val="75000"/>
                    <a:lumOff val="25000"/>
                  </a:schemeClr>
                </a:solidFill>
                <a:latin typeface="Arial" panose="020B0604020202020204" pitchFamily="34" charset="0"/>
                <a:ea typeface="微软雅黑" panose="020B0503020204020204" charset="-122"/>
              </a:rPr>
              <a:t>时间内产生的感应电动势</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单位为伏</a:t>
            </a:r>
            <a:r>
              <a:rPr lang="en-US" altLang="zh-CN" dirty="0">
                <a:solidFill>
                  <a:schemeClr val="tx1">
                    <a:lumMod val="75000"/>
                    <a:lumOff val="25000"/>
                  </a:schemeClr>
                </a:solidFill>
                <a:latin typeface="Arial" panose="020B0604020202020204" pitchFamily="34" charset="0"/>
                <a:ea typeface="微软雅黑" panose="020B0503020204020204" charset="-122"/>
              </a:rPr>
              <a:t>( V);</a:t>
            </a:r>
            <a:r>
              <a:rPr lang="en-US" altLang="en-US" dirty="0">
                <a:solidFill>
                  <a:schemeClr val="tx1">
                    <a:lumMod val="75000"/>
                    <a:lumOff val="25000"/>
                  </a:schemeClr>
                </a:solidFill>
                <a:latin typeface="Arial" panose="020B0604020202020204" pitchFamily="34" charset="0"/>
                <a:ea typeface="微软雅黑" panose="020B0503020204020204" charset="-122"/>
              </a:rPr>
              <a:t>△</a:t>
            </a:r>
            <a:r>
              <a:rPr lang="en-US" altLang="zh-CN" dirty="0">
                <a:solidFill>
                  <a:schemeClr val="tx1">
                    <a:lumMod val="75000"/>
                    <a:lumOff val="25000"/>
                  </a:schemeClr>
                </a:solidFill>
                <a:latin typeface="Arial" panose="020B0604020202020204" pitchFamily="34" charset="0"/>
                <a:ea typeface="微软雅黑" panose="020B0503020204020204" charset="-122"/>
              </a:rPr>
              <a:t>Φ </a:t>
            </a:r>
            <a:r>
              <a:rPr lang="zh-CN" altLang="en-US" dirty="0">
                <a:solidFill>
                  <a:schemeClr val="tx1">
                    <a:lumMod val="75000"/>
                    <a:lumOff val="25000"/>
                  </a:schemeClr>
                </a:solidFill>
                <a:latin typeface="Arial" panose="020B0604020202020204" pitchFamily="34" charset="0"/>
                <a:ea typeface="微软雅黑" panose="020B0503020204020204" charset="-122"/>
              </a:rPr>
              <a:t>为线圈在</a:t>
            </a:r>
            <a:r>
              <a:rPr lang="en-US" altLang="en-US" dirty="0">
                <a:solidFill>
                  <a:schemeClr val="tx1">
                    <a:lumMod val="75000"/>
                    <a:lumOff val="25000"/>
                  </a:schemeClr>
                </a:solidFill>
                <a:latin typeface="Arial" panose="020B0604020202020204" pitchFamily="34" charset="0"/>
                <a:ea typeface="微软雅黑" panose="020B0503020204020204" charset="-122"/>
              </a:rPr>
              <a:t>△</a:t>
            </a:r>
            <a:r>
              <a:rPr lang="en-US" altLang="zh-CN" dirty="0">
                <a:solidFill>
                  <a:schemeClr val="tx1">
                    <a:lumMod val="75000"/>
                    <a:lumOff val="25000"/>
                  </a:schemeClr>
                </a:solidFill>
                <a:latin typeface="Arial" panose="020B0604020202020204" pitchFamily="34" charset="0"/>
                <a:ea typeface="微软雅黑" panose="020B0503020204020204" charset="-122"/>
              </a:rPr>
              <a:t>t </a:t>
            </a:r>
            <a:r>
              <a:rPr lang="zh-CN" altLang="en-US" dirty="0">
                <a:solidFill>
                  <a:schemeClr val="tx1">
                    <a:lumMod val="75000"/>
                    <a:lumOff val="25000"/>
                  </a:schemeClr>
                </a:solidFill>
                <a:latin typeface="Arial" panose="020B0604020202020204" pitchFamily="34" charset="0"/>
                <a:ea typeface="微软雅黑" panose="020B0503020204020204" charset="-122"/>
              </a:rPr>
              <a:t>时间</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内磁通的变化量</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单位为韦伯</a:t>
            </a:r>
            <a:r>
              <a:rPr lang="en-US" altLang="zh-CN" dirty="0">
                <a:solidFill>
                  <a:schemeClr val="tx1">
                    <a:lumMod val="75000"/>
                    <a:lumOff val="25000"/>
                  </a:schemeClr>
                </a:solidFill>
                <a:latin typeface="Arial" panose="020B0604020202020204" pitchFamily="34" charset="0"/>
                <a:ea typeface="微软雅黑" panose="020B0503020204020204" charset="-122"/>
              </a:rPr>
              <a:t>( Wb);</a:t>
            </a:r>
            <a:r>
              <a:rPr lang="en-US" altLang="en-US" dirty="0">
                <a:solidFill>
                  <a:schemeClr val="tx1">
                    <a:lumMod val="75000"/>
                    <a:lumOff val="25000"/>
                  </a:schemeClr>
                </a:solidFill>
                <a:latin typeface="Arial" panose="020B0604020202020204" pitchFamily="34" charset="0"/>
                <a:ea typeface="微软雅黑" panose="020B0503020204020204" charset="-122"/>
              </a:rPr>
              <a:t>△</a:t>
            </a:r>
            <a:r>
              <a:rPr lang="en-US" altLang="zh-CN" dirty="0">
                <a:solidFill>
                  <a:schemeClr val="tx1">
                    <a:lumMod val="75000"/>
                    <a:lumOff val="25000"/>
                  </a:schemeClr>
                </a:solidFill>
                <a:latin typeface="Arial" panose="020B0604020202020204" pitchFamily="34" charset="0"/>
                <a:ea typeface="微软雅黑" panose="020B0503020204020204" charset="-122"/>
              </a:rPr>
              <a:t>t </a:t>
            </a:r>
            <a:r>
              <a:rPr lang="zh-CN" altLang="en-US" dirty="0">
                <a:solidFill>
                  <a:schemeClr val="tx1">
                    <a:lumMod val="75000"/>
                    <a:lumOff val="25000"/>
                  </a:schemeClr>
                </a:solidFill>
                <a:latin typeface="Arial" panose="020B0604020202020204" pitchFamily="34" charset="0"/>
                <a:ea typeface="微软雅黑" panose="020B0503020204020204" charset="-122"/>
              </a:rPr>
              <a:t>为磁通量变化所需要的时间</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单位为秒</a:t>
            </a:r>
            <a:r>
              <a:rPr lang="en-US" altLang="zh-CN" dirty="0">
                <a:solidFill>
                  <a:schemeClr val="tx1">
                    <a:lumMod val="75000"/>
                    <a:lumOff val="25000"/>
                  </a:schemeClr>
                </a:solidFill>
                <a:latin typeface="Arial" panose="020B0604020202020204" pitchFamily="34" charset="0"/>
                <a:ea typeface="微软雅黑" panose="020B0503020204020204" charset="-122"/>
              </a:rPr>
              <a:t>( s) ;N </a:t>
            </a:r>
            <a:r>
              <a:rPr lang="zh-CN" altLang="en-US" dirty="0">
                <a:solidFill>
                  <a:schemeClr val="tx1">
                    <a:lumMod val="75000"/>
                    <a:lumOff val="25000"/>
                  </a:schemeClr>
                </a:solidFill>
                <a:latin typeface="Arial" panose="020B0604020202020204" pitchFamily="34" charset="0"/>
                <a:ea typeface="微软雅黑" panose="020B0503020204020204" charset="-122"/>
              </a:rPr>
              <a:t>为</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线圈的匝数。</a:t>
            </a:r>
            <a:endParaRPr lang="zh-CN" altLang="en-US" dirty="0">
              <a:solidFill>
                <a:schemeClr val="tx1">
                  <a:lumMod val="75000"/>
                  <a:lumOff val="25000"/>
                </a:schemeClr>
              </a:solidFill>
              <a:latin typeface="Arial" panose="020B0604020202020204" pitchFamily="34" charset="0"/>
              <a:ea typeface="微软雅黑" panose="020B0503020204020204" charset="-122"/>
            </a:endParaRPr>
          </a:p>
          <a:p>
            <a:pPr marL="12700" indent="267335" algn="l" rtl="0" eaLnBrk="0">
              <a:lnSpc>
                <a:spcPct val="150000"/>
              </a:lnSpc>
              <a:spcBef>
                <a:spcPts val="5"/>
              </a:spcBef>
            </a:pPr>
            <a:endParaRPr lang="zh-CN" altLang="en-US"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4757420" y="4456430"/>
            <a:ext cx="873760" cy="474345"/>
          </a:xfrm>
          <a:prstGeom prst="rect">
            <a:avLst/>
          </a:prstGeom>
        </p:spPr>
      </p:pic>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440055" y="1365250"/>
            <a:ext cx="11260455" cy="4415790"/>
          </a:xfrm>
          <a:prstGeom prst="rect">
            <a:avLst/>
          </a:prstGeom>
          <a:noFill/>
          <a:ln w="9525">
            <a:noFill/>
          </a:ln>
        </p:spPr>
        <p:txBody>
          <a:bodyPr wrap="square">
            <a:spAutoFit/>
          </a:bodyPr>
          <a:p>
            <a:pPr marL="12700" indent="265430" algn="l" rtl="0" eaLnBrk="0">
              <a:lnSpc>
                <a:spcPct val="136000"/>
              </a:lnSpc>
              <a:spcBef>
                <a:spcPts val="155"/>
              </a:spcBef>
            </a:pPr>
            <a:r>
              <a:rPr lang="zh-CN" altLang="en-US" sz="2300" dirty="0">
                <a:solidFill>
                  <a:schemeClr val="tx1">
                    <a:lumMod val="75000"/>
                    <a:lumOff val="25000"/>
                  </a:schemeClr>
                </a:solidFill>
                <a:latin typeface="Arial" panose="020B0604020202020204" pitchFamily="34" charset="0"/>
                <a:ea typeface="微软雅黑" panose="020B0503020204020204" charset="-122"/>
              </a:rPr>
              <a:t>学习资料</a:t>
            </a:r>
            <a:r>
              <a:rPr lang="en-US" altLang="zh-CN" sz="2300" dirty="0">
                <a:solidFill>
                  <a:schemeClr val="tx1">
                    <a:lumMod val="75000"/>
                    <a:lumOff val="25000"/>
                  </a:schemeClr>
                </a:solidFill>
                <a:latin typeface="Arial" panose="020B0604020202020204" pitchFamily="34" charset="0"/>
                <a:ea typeface="微软雅黑" panose="020B0503020204020204" charset="-122"/>
              </a:rPr>
              <a:t> 2   </a:t>
            </a:r>
            <a:r>
              <a:rPr lang="zh-CN" altLang="en-US" sz="2300" dirty="0">
                <a:solidFill>
                  <a:schemeClr val="tx1">
                    <a:lumMod val="75000"/>
                    <a:lumOff val="25000"/>
                  </a:schemeClr>
                </a:solidFill>
                <a:latin typeface="Arial" panose="020B0604020202020204" pitchFamily="34" charset="0"/>
                <a:ea typeface="微软雅黑" panose="020B0503020204020204" charset="-122"/>
              </a:rPr>
              <a:t>变压器</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marL="12700" indent="265430" algn="l" rtl="0" eaLnBrk="0">
              <a:lnSpc>
                <a:spcPct val="136000"/>
              </a:lnSpc>
              <a:spcBef>
                <a:spcPts val="155"/>
              </a:spcBef>
            </a:pPr>
            <a:r>
              <a:rPr lang="zh-CN" altLang="en-US" dirty="0">
                <a:solidFill>
                  <a:schemeClr val="tx1">
                    <a:lumMod val="75000"/>
                    <a:lumOff val="25000"/>
                  </a:schemeClr>
                </a:solidFill>
                <a:latin typeface="Arial" panose="020B0604020202020204" pitchFamily="34" charset="0"/>
                <a:ea typeface="微软雅黑" panose="020B0503020204020204" charset="-122"/>
              </a:rPr>
              <a:t>变压器是根据电磁感应原理制成的一种变换电压、电流的器件。各种变压器虽然大小悬</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殊</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用途各异</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但其基本结构和工作原理是相同的</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都是通过电磁感应来传递能量或信号。</a:t>
            </a:r>
            <a:endParaRPr lang="zh-CN" altLang="en-US" dirty="0">
              <a:solidFill>
                <a:schemeClr val="tx1">
                  <a:lumMod val="75000"/>
                  <a:lumOff val="25000"/>
                </a:schemeClr>
              </a:solidFill>
              <a:latin typeface="Arial" panose="020B0604020202020204" pitchFamily="34" charset="0"/>
              <a:ea typeface="微软雅黑" panose="020B0503020204020204" charset="-122"/>
            </a:endParaRPr>
          </a:p>
          <a:p>
            <a:pPr marL="12700" indent="265430" algn="l" rtl="0" eaLnBrk="0">
              <a:lnSpc>
                <a:spcPct val="136000"/>
              </a:lnSpc>
              <a:spcBef>
                <a:spcPts val="155"/>
              </a:spcBef>
            </a:pPr>
            <a:r>
              <a:rPr lang="en-US" altLang="zh-CN" dirty="0">
                <a:solidFill>
                  <a:schemeClr val="tx1">
                    <a:lumMod val="75000"/>
                    <a:lumOff val="25000"/>
                  </a:schemeClr>
                </a:solidFill>
                <a:latin typeface="Arial" panose="020B0604020202020204" pitchFamily="34" charset="0"/>
                <a:ea typeface="微软雅黑" panose="020B0503020204020204" charset="-122"/>
              </a:rPr>
              <a:t>1. </a:t>
            </a:r>
            <a:r>
              <a:rPr lang="zh-CN" altLang="en-US" dirty="0">
                <a:solidFill>
                  <a:schemeClr val="tx1">
                    <a:lumMod val="75000"/>
                    <a:lumOff val="25000"/>
                  </a:schemeClr>
                </a:solidFill>
                <a:latin typeface="Arial" panose="020B0604020202020204" pitchFamily="34" charset="0"/>
                <a:ea typeface="微软雅黑" panose="020B0503020204020204" charset="-122"/>
              </a:rPr>
              <a:t>变压器的基本结构</a:t>
            </a:r>
            <a:endParaRPr lang="en-US" altLang="zh-CN" dirty="0">
              <a:solidFill>
                <a:schemeClr val="tx1">
                  <a:lumMod val="75000"/>
                  <a:lumOff val="25000"/>
                </a:schemeClr>
              </a:solidFill>
              <a:latin typeface="Arial" panose="020B0604020202020204" pitchFamily="34" charset="0"/>
              <a:ea typeface="微软雅黑" panose="020B0503020204020204" charset="-122"/>
            </a:endParaRPr>
          </a:p>
          <a:p>
            <a:pPr marL="12700" indent="265430" algn="l" rtl="0" eaLnBrk="0">
              <a:lnSpc>
                <a:spcPct val="136000"/>
              </a:lnSpc>
              <a:spcBef>
                <a:spcPts val="155"/>
              </a:spcBef>
            </a:pPr>
            <a:r>
              <a:rPr lang="zh-CN" altLang="en-US" dirty="0">
                <a:solidFill>
                  <a:schemeClr val="tx1">
                    <a:lumMod val="75000"/>
                    <a:lumOff val="25000"/>
                  </a:schemeClr>
                </a:solidFill>
                <a:latin typeface="Arial" panose="020B0604020202020204" pitchFamily="34" charset="0"/>
                <a:ea typeface="微软雅黑" panose="020B0503020204020204" charset="-122"/>
              </a:rPr>
              <a:t>一般变压器主要由铁芯和绕在铁芯上的绕组组成</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如图</a:t>
            </a:r>
            <a:r>
              <a:rPr lang="en-US" altLang="zh-CN" dirty="0">
                <a:solidFill>
                  <a:schemeClr val="tx1">
                    <a:lumMod val="75000"/>
                    <a:lumOff val="25000"/>
                  </a:schemeClr>
                </a:solidFill>
                <a:latin typeface="Arial" panose="020B0604020202020204" pitchFamily="34" charset="0"/>
                <a:ea typeface="微软雅黑" panose="020B0503020204020204" charset="-122"/>
              </a:rPr>
              <a:t> 2- 3- 1 </a:t>
            </a:r>
            <a:r>
              <a:rPr lang="zh-CN" altLang="en-US" dirty="0">
                <a:solidFill>
                  <a:schemeClr val="tx1">
                    <a:lumMod val="75000"/>
                    <a:lumOff val="25000"/>
                  </a:schemeClr>
                </a:solidFill>
                <a:latin typeface="Arial" panose="020B0604020202020204" pitchFamily="34" charset="0"/>
                <a:ea typeface="微软雅黑" panose="020B0503020204020204" charset="-122"/>
              </a:rPr>
              <a:t>所示</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。铁芯是变压器</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的磁路部分</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为了提高导磁性能</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减少铁芯内的磁滞和涡流损耗</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铁芯通常采用磁滞损耗</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很小的</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厚度为</a:t>
            </a:r>
            <a:r>
              <a:rPr lang="en-US" altLang="zh-CN" dirty="0">
                <a:solidFill>
                  <a:schemeClr val="tx1">
                    <a:lumMod val="75000"/>
                    <a:lumOff val="25000"/>
                  </a:schemeClr>
                </a:solidFill>
                <a:latin typeface="Arial" panose="020B0604020202020204" pitchFamily="34" charset="0"/>
                <a:ea typeface="微软雅黑" panose="020B0503020204020204" charset="-122"/>
              </a:rPr>
              <a:t> 0. 35 ~ 0. 5 mm </a:t>
            </a:r>
            <a:r>
              <a:rPr lang="zh-CN" altLang="en-US" dirty="0">
                <a:solidFill>
                  <a:schemeClr val="tx1">
                    <a:lumMod val="75000"/>
                    <a:lumOff val="25000"/>
                  </a:schemeClr>
                </a:solidFill>
                <a:latin typeface="Arial" panose="020B0604020202020204" pitchFamily="34" charset="0"/>
                <a:ea typeface="微软雅黑" panose="020B0503020204020204" charset="-122"/>
              </a:rPr>
              <a:t>且表面涂有绝缘漆的硅钢片交错叠装而成</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。绕组是变压器</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的电路部分</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通常由铜线或铝线绕制而成</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。与电源变压器的基本结构相接的绕组称为一</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次绕组</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与负载相接的绕组称为二次绕组</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。根据两侧绕组匝数的不同</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也可将匝数多的称</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为高压绕组</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匝数少的称为低压绕组</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。为了降低绕组和铁芯间的绝缘要求</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一般高压绕组</a:t>
            </a:r>
            <a:r>
              <a:rPr lang="en-US" altLang="zh-CN" dirty="0">
                <a:solidFill>
                  <a:schemeClr val="tx1">
                    <a:lumMod val="75000"/>
                    <a:lumOff val="25000"/>
                  </a:schemeClr>
                </a:solidFill>
                <a:latin typeface="Arial" panose="020B0604020202020204" pitchFamily="34" charset="0"/>
                <a:ea typeface="微软雅黑" panose="020B0503020204020204" charset="-122"/>
              </a:rPr>
              <a:t> </a:t>
            </a:r>
            <a:r>
              <a:rPr lang="zh-CN" altLang="en-US" dirty="0">
                <a:solidFill>
                  <a:schemeClr val="tx1">
                    <a:lumMod val="75000"/>
                    <a:lumOff val="25000"/>
                  </a:schemeClr>
                </a:solidFill>
                <a:latin typeface="Arial" panose="020B0604020202020204" pitchFamily="34" charset="0"/>
                <a:ea typeface="微软雅黑" panose="020B0503020204020204" charset="-122"/>
              </a:rPr>
              <a:t>同心地套在低压绕组的外面。</a:t>
            </a:r>
            <a:endParaRPr lang="zh-CN" altLang="en-US" dirty="0">
              <a:solidFill>
                <a:schemeClr val="tx1">
                  <a:lumMod val="75000"/>
                  <a:lumOff val="25000"/>
                </a:schemeClr>
              </a:solidFill>
              <a:latin typeface="Arial" panose="020B0604020202020204" pitchFamily="34" charset="0"/>
              <a:ea typeface="微软雅黑" panose="020B0503020204020204" charset="-122"/>
            </a:endParaRPr>
          </a:p>
          <a:p>
            <a:pPr marL="12700" indent="265430" algn="l" rtl="0" eaLnBrk="0">
              <a:lnSpc>
                <a:spcPct val="136000"/>
              </a:lnSpc>
              <a:spcBef>
                <a:spcPts val="155"/>
              </a:spcBef>
            </a:pPr>
            <a:endParaRPr lang="zh-CN" altLang="en-US" dirty="0">
              <a:solidFill>
                <a:schemeClr val="tx1">
                  <a:lumMod val="75000"/>
                  <a:lumOff val="25000"/>
                </a:schemeClr>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3"/>
          <a:stretch>
            <a:fillRect/>
          </a:stretch>
        </p:blipFill>
        <p:spPr>
          <a:xfrm>
            <a:off x="4449445" y="4966970"/>
            <a:ext cx="2796540" cy="1714500"/>
          </a:xfrm>
          <a:prstGeom prst="rect">
            <a:avLst/>
          </a:prstGeom>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356995" y="1656080"/>
            <a:ext cx="9420860" cy="4113530"/>
            <a:chOff x="4304043" y="1286668"/>
            <a:chExt cx="3837944" cy="2757793"/>
          </a:xfrm>
          <a:effectLst>
            <a:outerShdw blurRad="381000" dist="254000" dir="8100000" algn="tr" rotWithShape="0">
              <a:prstClr val="black">
                <a:alpha val="40000"/>
              </a:prstClr>
            </a:outerShdw>
          </a:effectLst>
        </p:grpSpPr>
        <p:sp>
          <p:nvSpPr>
            <p:cNvPr id="24" name="圆角矩形 2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sp>
          <p:nvSpPr>
            <p:cNvPr id="25" name="圆角矩形 2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grpSp>
      <p:sp>
        <p:nvSpPr>
          <p:cNvPr id="100" name="文本框 99"/>
          <p:cNvSpPr txBox="1"/>
          <p:nvPr/>
        </p:nvSpPr>
        <p:spPr>
          <a:xfrm>
            <a:off x="1648460" y="2397125"/>
            <a:ext cx="9003030" cy="2795270"/>
          </a:xfrm>
          <a:prstGeom prst="rect">
            <a:avLst/>
          </a:prstGeom>
          <a:noFill/>
          <a:ln w="9525">
            <a:noFill/>
          </a:ln>
        </p:spPr>
        <p:txBody>
          <a:bodyPr wrap="square">
            <a:spAutoFit/>
          </a:bodyPr>
          <a:lstStyle/>
          <a:p>
            <a:pPr marL="120015" indent="274320" algn="l" rtl="0" eaLnBrk="0">
              <a:lnSpc>
                <a:spcPct val="120000"/>
              </a:lnSpc>
              <a:spcBef>
                <a:spcPts val="0"/>
              </a:spcBef>
            </a:pPr>
            <a:r>
              <a:rPr sz="2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 理解磁体、磁场的概念</a:t>
            </a:r>
            <a:r>
              <a:rPr sz="25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。掌握磁场的基本物理量、继电器的</a:t>
            </a:r>
            <a:r>
              <a:rPr sz="25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工 </a:t>
            </a:r>
            <a:r>
              <a:rPr sz="2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作原理、安培定则。</a:t>
            </a:r>
            <a:endParaRPr sz="2500" dirty="0">
              <a:latin typeface="微软雅黑" panose="020B0503020204020204" charset="-122"/>
              <a:ea typeface="微软雅黑" panose="020B0503020204020204" charset="-122"/>
              <a:cs typeface="微软雅黑" panose="020B0503020204020204" charset="-122"/>
            </a:endParaRPr>
          </a:p>
          <a:p>
            <a:pPr marL="121285" indent="262890" algn="l" rtl="0" eaLnBrk="0">
              <a:lnSpc>
                <a:spcPct val="122000"/>
              </a:lnSpc>
              <a:spcBef>
                <a:spcPts val="650"/>
              </a:spcBef>
            </a:pPr>
            <a:r>
              <a:rPr sz="2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 学习磁场对电流的作用</a:t>
            </a:r>
            <a:r>
              <a:rPr sz="2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5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,磁场对载流直导线、通电线圈的作</a:t>
            </a:r>
            <a:r>
              <a:rPr sz="2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a:t>
            </a:r>
            <a:r>
              <a:rPr sz="25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,了解电磁力和哪些因素有关。</a:t>
            </a:r>
            <a:endParaRPr sz="25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2500" dirty="0">
              <a:latin typeface="Arial" panose="020B0604020202020204"/>
              <a:ea typeface="Arial" panose="020B0604020202020204"/>
              <a:cs typeface="Arial" panose="020B0604020202020204"/>
            </a:endParaRPr>
          </a:p>
          <a:p>
            <a:pPr marL="386080" algn="l" rtl="0" eaLnBrk="0">
              <a:lnSpc>
                <a:spcPct val="97000"/>
              </a:lnSpc>
              <a:spcBef>
                <a:spcPts val="5"/>
              </a:spcBef>
            </a:pPr>
            <a:r>
              <a:rPr sz="2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 掌握法拉第电磁感应定律</a:t>
            </a:r>
            <a:r>
              <a:rPr sz="25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5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,掌握变</a:t>
            </a:r>
            <a:r>
              <a:rPr sz="2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压器的工作原理。</a:t>
            </a:r>
            <a:endParaRPr lang="zh-CN" altLang="en-US" sz="2500" dirty="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学习</a:t>
            </a: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目标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440055" y="1365250"/>
            <a:ext cx="11260455" cy="2745740"/>
          </a:xfrm>
          <a:prstGeom prst="rect">
            <a:avLst/>
          </a:prstGeom>
          <a:noFill/>
          <a:ln w="9525">
            <a:noFill/>
          </a:ln>
        </p:spPr>
        <p:txBody>
          <a:bodyPr wrap="square">
            <a:spAutoFit/>
          </a:bodyPr>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按绕组与铁芯的安装位置不同</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变压器可分为芯式和壳式两种</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。变压器的结构形式</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如图</a:t>
            </a:r>
            <a:r>
              <a:rPr lang="en-US" altLang="zh-CN" sz="2300" dirty="0">
                <a:solidFill>
                  <a:schemeClr val="tx1">
                    <a:lumMod val="75000"/>
                    <a:lumOff val="25000"/>
                  </a:schemeClr>
                </a:solidFill>
                <a:latin typeface="Arial" panose="020B0604020202020204" pitchFamily="34" charset="0"/>
                <a:ea typeface="微软雅黑" panose="020B0503020204020204" charset="-122"/>
              </a:rPr>
              <a:t> 2-3-2 </a:t>
            </a:r>
            <a:r>
              <a:rPr lang="zh-CN" altLang="en-US" sz="2300" dirty="0">
                <a:solidFill>
                  <a:schemeClr val="tx1">
                    <a:lumMod val="75000"/>
                    <a:lumOff val="25000"/>
                  </a:schemeClr>
                </a:solidFill>
                <a:latin typeface="Arial" panose="020B0604020202020204" pitchFamily="34" charset="0"/>
                <a:ea typeface="微软雅黑" panose="020B0503020204020204" charset="-122"/>
              </a:rPr>
              <a:t>所示</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。芯式变压器绕组包围着铁芯</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这种变压器结构较简单</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多用于容量较大</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的电力变压器</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壳式变压器的铁芯包围着绕组</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这种变压器机械强度好</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铁芯容易散热</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但</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外侧绕组的用铜量较多</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多用于小型变压器。</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pic>
        <p:nvPicPr>
          <p:cNvPr id="4" name="图片 3"/>
          <p:cNvPicPr>
            <a:picLocks noChangeAspect="1"/>
          </p:cNvPicPr>
          <p:nvPr/>
        </p:nvPicPr>
        <p:blipFill>
          <a:blip r:embed="rId3"/>
          <a:stretch>
            <a:fillRect/>
          </a:stretch>
        </p:blipFill>
        <p:spPr>
          <a:xfrm>
            <a:off x="2268220" y="3994150"/>
            <a:ext cx="6420485" cy="2647950"/>
          </a:xfrm>
          <a:prstGeom prst="rect">
            <a:avLst/>
          </a:prstGeom>
        </p:spPr>
      </p:pic>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4185" y="198755"/>
            <a:ext cx="11176000" cy="5200015"/>
          </a:xfrm>
          <a:prstGeom prst="rect">
            <a:avLst/>
          </a:prstGeom>
          <a:noFill/>
        </p:spPr>
        <p:txBody>
          <a:bodyPr wrap="square" lIns="0" tIns="0" rIns="0" bIns="0" rtlCol="0" anchor="t">
            <a:noAutofit/>
          </a:bodyPr>
          <a:p>
            <a:r>
              <a:rPr lang="en-US" altLang="zh-CN" sz="2400" b="1" dirty="0" smtClean="0">
                <a:solidFill>
                  <a:schemeClr val="accent6"/>
                </a:solidFill>
                <a:latin typeface="微软雅黑" panose="020B0503020204020204" charset="-122"/>
                <a:ea typeface="微软雅黑" panose="020B0503020204020204" charset="-122"/>
              </a:rPr>
              <a:t>2. </a:t>
            </a:r>
            <a:r>
              <a:rPr lang="zh-CN" altLang="en-US" sz="2400" b="1" dirty="0" smtClean="0">
                <a:solidFill>
                  <a:schemeClr val="accent6"/>
                </a:solidFill>
                <a:latin typeface="微软雅黑" panose="020B0503020204020204" charset="-122"/>
                <a:ea typeface="微软雅黑" panose="020B0503020204020204" charset="-122"/>
              </a:rPr>
              <a:t>变压器的工作原理</a:t>
            </a:r>
            <a:endParaRPr lang="zh-CN" altLang="en-US" sz="2400" b="1" dirty="0" smtClean="0">
              <a:solidFill>
                <a:schemeClr val="accent6"/>
              </a:solidFill>
              <a:latin typeface="微软雅黑" panose="020B0503020204020204" charset="-122"/>
              <a:ea typeface="微软雅黑" panose="020B0503020204020204" charset="-122"/>
            </a:endParaRPr>
          </a:p>
          <a:p>
            <a:r>
              <a:rPr lang="zh-CN" altLang="en-US" sz="2400" b="1" dirty="0" smtClean="0">
                <a:solidFill>
                  <a:schemeClr val="accent6"/>
                </a:solidFill>
                <a:latin typeface="微软雅黑" panose="020B0503020204020204" charset="-122"/>
                <a:ea typeface="微软雅黑" panose="020B0503020204020204" charset="-122"/>
              </a:rPr>
              <a:t>当交流电通过变压器一次绕组时</a:t>
            </a:r>
            <a:r>
              <a:rPr lang="en-US" altLang="zh-CN" sz="2400" b="1" dirty="0" smtClean="0">
                <a:solidFill>
                  <a:schemeClr val="accent6"/>
                </a:solidFill>
                <a:latin typeface="微软雅黑" panose="020B0503020204020204" charset="-122"/>
                <a:ea typeface="微软雅黑" panose="020B0503020204020204" charset="-122"/>
              </a:rPr>
              <a:t> , </a:t>
            </a:r>
            <a:r>
              <a:rPr lang="zh-CN" altLang="en-US" sz="2400" b="1" dirty="0" smtClean="0">
                <a:solidFill>
                  <a:schemeClr val="accent6"/>
                </a:solidFill>
                <a:latin typeface="微软雅黑" panose="020B0503020204020204" charset="-122"/>
                <a:ea typeface="微软雅黑" panose="020B0503020204020204" charset="-122"/>
              </a:rPr>
              <a:t>由于铁芯是导磁的</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就在铁芯内产生交变的磁感</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线</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。这些变化的磁感线通过两边绕组</a:t>
            </a:r>
            <a:r>
              <a:rPr lang="en-US" altLang="zh-CN" sz="2400" b="1" dirty="0" smtClean="0">
                <a:solidFill>
                  <a:schemeClr val="accent6"/>
                </a:solidFill>
                <a:latin typeface="微软雅黑" panose="020B0503020204020204" charset="-122"/>
                <a:ea typeface="微软雅黑" panose="020B0503020204020204" charset="-122"/>
              </a:rPr>
              <a:t> , </a:t>
            </a:r>
            <a:r>
              <a:rPr lang="zh-CN" altLang="en-US" sz="2400" b="1" dirty="0" smtClean="0">
                <a:solidFill>
                  <a:schemeClr val="accent6"/>
                </a:solidFill>
                <a:latin typeface="微软雅黑" panose="020B0503020204020204" charset="-122"/>
                <a:ea typeface="微软雅黑" panose="020B0503020204020204" charset="-122"/>
              </a:rPr>
              <a:t>由于自感及互感现象</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在两个绕组中都会产生感应</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电动势</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而且它的频率等于一次绕组中的电流频率。</a:t>
            </a:r>
            <a:endParaRPr lang="zh-CN" altLang="en-US" sz="2400" b="1" dirty="0" smtClean="0">
              <a:solidFill>
                <a:schemeClr val="accent6"/>
              </a:solidFill>
              <a:latin typeface="微软雅黑" panose="020B0503020204020204" charset="-122"/>
              <a:ea typeface="微软雅黑" panose="020B0503020204020204" charset="-122"/>
            </a:endParaRPr>
          </a:p>
          <a:p>
            <a:r>
              <a:rPr lang="zh-CN" altLang="en-US" sz="2400" b="1" dirty="0" smtClean="0">
                <a:solidFill>
                  <a:schemeClr val="accent6"/>
                </a:solidFill>
                <a:latin typeface="微软雅黑" panose="020B0503020204020204" charset="-122"/>
                <a:ea typeface="微软雅黑" panose="020B0503020204020204" charset="-122"/>
              </a:rPr>
              <a:t>当一次绕组接上交流电压</a:t>
            </a:r>
            <a:r>
              <a:rPr lang="en-US" altLang="zh-CN" sz="2400" b="1" dirty="0" smtClean="0">
                <a:solidFill>
                  <a:schemeClr val="accent6"/>
                </a:solidFill>
                <a:latin typeface="微软雅黑" panose="020B0503020204020204" charset="-122"/>
                <a:ea typeface="微软雅黑" panose="020B0503020204020204" charset="-122"/>
              </a:rPr>
              <a:t> U1   </a:t>
            </a:r>
            <a:r>
              <a:rPr lang="zh-CN" altLang="en-US" sz="2400" b="1" dirty="0" smtClean="0">
                <a:solidFill>
                  <a:schemeClr val="accent6"/>
                </a:solidFill>
                <a:latin typeface="微软雅黑" panose="020B0503020204020204" charset="-122"/>
                <a:ea typeface="微软雅黑" panose="020B0503020204020204" charset="-122"/>
              </a:rPr>
              <a:t>时</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一次绕组中有电流</a:t>
            </a:r>
            <a:r>
              <a:rPr lang="en-US" altLang="zh-CN" sz="2400" b="1" dirty="0" smtClean="0">
                <a:solidFill>
                  <a:schemeClr val="accent6"/>
                </a:solidFill>
                <a:latin typeface="微软雅黑" panose="020B0503020204020204" charset="-122"/>
                <a:ea typeface="微软雅黑" panose="020B0503020204020204" charset="-122"/>
              </a:rPr>
              <a:t> I1   </a:t>
            </a:r>
            <a:r>
              <a:rPr lang="zh-CN" altLang="en-US" sz="2400" b="1" dirty="0" smtClean="0">
                <a:solidFill>
                  <a:schemeClr val="accent6"/>
                </a:solidFill>
                <a:latin typeface="微软雅黑" panose="020B0503020204020204" charset="-122"/>
                <a:ea typeface="微软雅黑" panose="020B0503020204020204" charset="-122"/>
              </a:rPr>
              <a:t>通过</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。一次绕组的磁动势</a:t>
            </a:r>
            <a:r>
              <a:rPr lang="en-US" altLang="zh-CN" sz="2400" b="1" dirty="0" smtClean="0">
                <a:solidFill>
                  <a:schemeClr val="accent6"/>
                </a:solidFill>
                <a:latin typeface="微软雅黑" panose="020B0503020204020204" charset="-122"/>
                <a:ea typeface="微软雅黑" panose="020B0503020204020204" charset="-122"/>
              </a:rPr>
              <a:t> N1   </a:t>
            </a:r>
            <a:r>
              <a:rPr lang="zh-CN" altLang="en-US" sz="2400" b="1" dirty="0" smtClean="0">
                <a:solidFill>
                  <a:schemeClr val="accent6"/>
                </a:solidFill>
                <a:latin typeface="微软雅黑" panose="020B0503020204020204" charset="-122"/>
                <a:ea typeface="微软雅黑" panose="020B0503020204020204" charset="-122"/>
              </a:rPr>
              <a:t>产生的磁通绝大部分通过铁芯而闭合</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从而在二次绕组中感应出电动势</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。如果二次绕组</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接有负载</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那么二次绕组中就有电流</a:t>
            </a:r>
            <a:r>
              <a:rPr lang="en-US" altLang="zh-CN" sz="2400" b="1" dirty="0" smtClean="0">
                <a:solidFill>
                  <a:schemeClr val="accent6"/>
                </a:solidFill>
                <a:latin typeface="微软雅黑" panose="020B0503020204020204" charset="-122"/>
                <a:ea typeface="微软雅黑" panose="020B0503020204020204" charset="-122"/>
              </a:rPr>
              <a:t> I2  </a:t>
            </a:r>
            <a:r>
              <a:rPr lang="zh-CN" altLang="en-US" sz="2400" b="1" dirty="0" smtClean="0">
                <a:solidFill>
                  <a:schemeClr val="accent6"/>
                </a:solidFill>
                <a:latin typeface="微软雅黑" panose="020B0503020204020204" charset="-122"/>
                <a:ea typeface="微软雅黑" panose="020B0503020204020204" charset="-122"/>
              </a:rPr>
              <a:t>通过</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。二次绕组的磁动势</a:t>
            </a:r>
            <a:r>
              <a:rPr lang="en-US" altLang="zh-CN" sz="2400" b="1" dirty="0" smtClean="0">
                <a:solidFill>
                  <a:schemeClr val="accent6"/>
                </a:solidFill>
                <a:latin typeface="微软雅黑" panose="020B0503020204020204" charset="-122"/>
                <a:ea typeface="微软雅黑" panose="020B0503020204020204" charset="-122"/>
              </a:rPr>
              <a:t> N2  </a:t>
            </a:r>
            <a:r>
              <a:rPr lang="zh-CN" altLang="en-US" sz="2400" b="1" dirty="0" smtClean="0">
                <a:solidFill>
                  <a:schemeClr val="accent6"/>
                </a:solidFill>
                <a:latin typeface="微软雅黑" panose="020B0503020204020204" charset="-122"/>
                <a:ea typeface="微软雅黑" panose="020B0503020204020204" charset="-122"/>
              </a:rPr>
              <a:t>也产生磁通</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其大部</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分通过铁芯而闭合</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。因此</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铁芯中的</a:t>
            </a:r>
            <a:r>
              <a:rPr lang="en-US" altLang="zh-CN" sz="2400" b="1" dirty="0" smtClean="0">
                <a:solidFill>
                  <a:schemeClr val="accent6"/>
                </a:solidFill>
                <a:latin typeface="微软雅黑" panose="020B0503020204020204" charset="-122"/>
                <a:ea typeface="微软雅黑" panose="020B0503020204020204" charset="-122"/>
              </a:rPr>
              <a:t>“</a:t>
            </a:r>
            <a:r>
              <a:rPr lang="zh-CN" altLang="en-US" sz="2400" b="1" dirty="0" smtClean="0">
                <a:solidFill>
                  <a:schemeClr val="accent6"/>
                </a:solidFill>
                <a:latin typeface="微软雅黑" panose="020B0503020204020204" charset="-122"/>
                <a:ea typeface="微软雅黑" panose="020B0503020204020204" charset="-122"/>
              </a:rPr>
              <a:t>磁通是一个由一次、二次绕组的磁动势共同产生的</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合成磁通</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称为主磁通</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用</a:t>
            </a:r>
            <a:r>
              <a:rPr lang="en-US" altLang="zh-CN" sz="2400" b="1" dirty="0" smtClean="0">
                <a:solidFill>
                  <a:schemeClr val="accent6"/>
                </a:solidFill>
                <a:latin typeface="微软雅黑" panose="020B0503020204020204" charset="-122"/>
                <a:ea typeface="微软雅黑" panose="020B0503020204020204" charset="-122"/>
              </a:rPr>
              <a:t> Φ </a:t>
            </a:r>
            <a:r>
              <a:rPr lang="zh-CN" altLang="en-US" sz="2400" b="1" dirty="0" smtClean="0">
                <a:solidFill>
                  <a:schemeClr val="accent6"/>
                </a:solidFill>
                <a:latin typeface="微软雅黑" panose="020B0503020204020204" charset="-122"/>
                <a:ea typeface="微软雅黑" panose="020B0503020204020204" charset="-122"/>
              </a:rPr>
              <a:t>表示</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。主磁通穿过一次绕组和二次绕组而在其中分别感应出</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电动势</a:t>
            </a:r>
            <a:r>
              <a:rPr lang="en-US" altLang="zh-CN" sz="2400" b="1" dirty="0" smtClean="0">
                <a:solidFill>
                  <a:schemeClr val="accent6"/>
                </a:solidFill>
                <a:latin typeface="微软雅黑" panose="020B0503020204020204" charset="-122"/>
                <a:ea typeface="微软雅黑" panose="020B0503020204020204" charset="-122"/>
              </a:rPr>
              <a:t> e1 </a:t>
            </a:r>
            <a:r>
              <a:rPr lang="zh-CN" altLang="en-US" sz="2400" b="1" dirty="0" smtClean="0">
                <a:solidFill>
                  <a:schemeClr val="accent6"/>
                </a:solidFill>
                <a:latin typeface="微软雅黑" panose="020B0503020204020204" charset="-122"/>
                <a:ea typeface="微软雅黑" panose="020B0503020204020204" charset="-122"/>
              </a:rPr>
              <a:t>、</a:t>
            </a:r>
            <a:r>
              <a:rPr lang="en-US" altLang="zh-CN" sz="2400" b="1" dirty="0" smtClean="0">
                <a:solidFill>
                  <a:schemeClr val="accent6"/>
                </a:solidFill>
                <a:latin typeface="微软雅黑" panose="020B0503020204020204" charset="-122"/>
                <a:ea typeface="微软雅黑" panose="020B0503020204020204" charset="-122"/>
              </a:rPr>
              <a:t>e2 </a:t>
            </a:r>
            <a:r>
              <a:rPr lang="zh-CN" altLang="en-US" sz="2400" b="1" dirty="0" smtClean="0">
                <a:solidFill>
                  <a:schemeClr val="accent6"/>
                </a:solidFill>
                <a:latin typeface="微软雅黑" panose="020B0503020204020204" charset="-122"/>
                <a:ea typeface="微软雅黑" panose="020B0503020204020204" charset="-122"/>
              </a:rPr>
              <a:t>。电源和负载存在的两个电路并没有直接连接在一起</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能量完全是通过磁场</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传递的</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称为磁耦合</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。变压器就是通过电磁之间的相互转换达到能量传输的目的的</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。变</a:t>
            </a:r>
            <a:r>
              <a:rPr lang="en-US" altLang="zh-CN" sz="2400" b="1" dirty="0" smtClean="0">
                <a:solidFill>
                  <a:schemeClr val="accent6"/>
                </a:solidFill>
                <a:latin typeface="微软雅黑" panose="020B0503020204020204" charset="-122"/>
                <a:ea typeface="微软雅黑" panose="020B0503020204020204" charset="-122"/>
              </a:rPr>
              <a:t> </a:t>
            </a:r>
            <a:r>
              <a:rPr lang="zh-CN" altLang="en-US" sz="2400" b="1" dirty="0" smtClean="0">
                <a:solidFill>
                  <a:schemeClr val="accent6"/>
                </a:solidFill>
                <a:latin typeface="微软雅黑" panose="020B0503020204020204" charset="-122"/>
                <a:ea typeface="微软雅黑" panose="020B0503020204020204" charset="-122"/>
              </a:rPr>
              <a:t>压器在能量传输的同时还可以对电压、电流等进行转换。</a:t>
            </a:r>
            <a:endParaRPr lang="zh-CN" altLang="en-US" sz="2400" b="1" dirty="0" smtClean="0">
              <a:solidFill>
                <a:schemeClr val="accent6"/>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41325" y="1125855"/>
            <a:ext cx="11377295" cy="6047105"/>
          </a:xfrm>
          <a:prstGeom prst="rect">
            <a:avLst/>
          </a:prstGeom>
          <a:noFill/>
          <a:ln w="9525">
            <a:noFill/>
          </a:ln>
        </p:spPr>
        <p:txBody>
          <a:bodyPr wrap="square">
            <a:spAutoFit/>
          </a:bodyPr>
          <a:lstStyle/>
          <a:p>
            <a:pPr indent="575945" algn="l" fontAlgn="auto">
              <a:lnSpc>
                <a:spcPct val="150000"/>
              </a:lnSpc>
              <a:buClrTx/>
              <a:buSzTx/>
              <a:buNone/>
            </a:pPr>
            <a:r>
              <a:rPr sz="2800" kern="0" spc="5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学习资料 3</a:t>
            </a:r>
            <a:r>
              <a:rPr sz="2800" kern="0" spc="9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5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点火线</a:t>
            </a:r>
            <a:r>
              <a:rPr sz="2800" kern="0" spc="4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圈</a:t>
            </a:r>
            <a:endParaRPr sz="2800" dirty="0">
              <a:latin typeface="微软雅黑" panose="020B0503020204020204" charset="-122"/>
              <a:ea typeface="微软雅黑" panose="020B0503020204020204" charset="-122"/>
              <a:cs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随着汽车汽油发动机向高转速、高压缩比、大功率、低油耗和低排放的方向发展</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传统</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的点火装置已经不适应新的要求</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。点火装置的核心部件是点火线圈和开关装置</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提高点</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火线圈的能量</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火花塞就能产生足够能量的火花</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这是点火装置适应现代发动机运行的基</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本条件。</a:t>
            </a:r>
            <a:endParaRPr lang="en-US" altLang="zh-CN"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汽车点火系统为了保证汽车的正常工作</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会按照各缸点火次序定时地供给火花塞以</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足够高能量的电压</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约</a:t>
            </a:r>
            <a:r>
              <a:rPr lang="en-US" altLang="zh-CN" sz="2300" dirty="0">
                <a:solidFill>
                  <a:schemeClr val="tx1">
                    <a:lumMod val="75000"/>
                    <a:lumOff val="25000"/>
                  </a:schemeClr>
                </a:solidFill>
                <a:latin typeface="Arial" panose="020B0604020202020204" pitchFamily="34" charset="0"/>
                <a:ea typeface="微软雅黑" panose="020B0503020204020204" charset="-122"/>
              </a:rPr>
              <a:t> 15 ~ 30 kV) ,</a:t>
            </a:r>
            <a:r>
              <a:rPr lang="zh-CN" altLang="en-US" sz="2300" dirty="0">
                <a:solidFill>
                  <a:schemeClr val="tx1">
                    <a:lumMod val="75000"/>
                    <a:lumOff val="25000"/>
                  </a:schemeClr>
                </a:solidFill>
                <a:latin typeface="Arial" panose="020B0604020202020204" pitchFamily="34" charset="0"/>
                <a:ea typeface="微软雅黑" panose="020B0503020204020204" charset="-122"/>
              </a:rPr>
              <a:t>通常利用点火系统中的点火线圈获得几千伏甚至上万</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伏的高点火电压</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使火花塞产生足够强的火花</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点燃可燃混合气体</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。点火线圈的组成如图</a:t>
            </a:r>
            <a:r>
              <a:rPr lang="en-US" altLang="zh-CN" sz="2300" dirty="0">
                <a:solidFill>
                  <a:schemeClr val="tx1">
                    <a:lumMod val="75000"/>
                    <a:lumOff val="25000"/>
                  </a:schemeClr>
                </a:solidFill>
                <a:latin typeface="Arial" panose="020B0604020202020204" pitchFamily="34" charset="0"/>
                <a:ea typeface="微软雅黑" panose="020B0503020204020204" charset="-122"/>
              </a:rPr>
              <a:t> 2-3-3 </a:t>
            </a:r>
            <a:r>
              <a:rPr lang="zh-CN" altLang="en-US" sz="2300" dirty="0">
                <a:solidFill>
                  <a:schemeClr val="tx1">
                    <a:lumMod val="75000"/>
                    <a:lumOff val="25000"/>
                  </a:schemeClr>
                </a:solidFill>
                <a:latin typeface="Arial" panose="020B0604020202020204" pitchFamily="34" charset="0"/>
                <a:ea typeface="微软雅黑" panose="020B0503020204020204" charset="-122"/>
              </a:rPr>
              <a:t>所示</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。现代汽车采用的无分电器的计算机点火系统通常将点火线圈和火花塞制成一体。</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01700" y="413385"/>
            <a:ext cx="6802755" cy="428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99845" y="1311275"/>
            <a:ext cx="9096375" cy="2215515"/>
          </a:xfrm>
          <a:prstGeom prst="rect">
            <a:avLst/>
          </a:prstGeom>
          <a:noFill/>
        </p:spPr>
        <p:txBody>
          <a:bodyPr wrap="square" lIns="0" tIns="0" rIns="0" bIns="0" rtlCol="0" anchor="t">
            <a:spAutoFit/>
          </a:bodyPr>
          <a:p>
            <a:r>
              <a:rPr lang="zh-CN" altLang="en-US" sz="1600" b="1" dirty="0" smtClean="0">
                <a:solidFill>
                  <a:schemeClr val="accent6"/>
                </a:solidFill>
                <a:latin typeface="微软雅黑" panose="020B0503020204020204" charset="-122"/>
                <a:ea typeface="微软雅黑" panose="020B0503020204020204" charset="-122"/>
              </a:rPr>
              <a:t>点火线圈按磁路的结构形式不同</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可分为开磁路点火线圈和闭磁路点火线圈两种</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传统的点火线圈是开磁路式</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其铁芯用</a:t>
            </a:r>
            <a:r>
              <a:rPr lang="en-US" altLang="zh-CN" sz="1600" b="1" dirty="0" smtClean="0">
                <a:solidFill>
                  <a:schemeClr val="accent6"/>
                </a:solidFill>
                <a:latin typeface="微软雅黑" panose="020B0503020204020204" charset="-122"/>
                <a:ea typeface="微软雅黑" panose="020B0503020204020204" charset="-122"/>
              </a:rPr>
              <a:t> 0. 3 mm </a:t>
            </a:r>
            <a:r>
              <a:rPr lang="zh-CN" altLang="en-US" sz="1600" b="1" dirty="0" smtClean="0">
                <a:solidFill>
                  <a:schemeClr val="accent6"/>
                </a:solidFill>
                <a:latin typeface="微软雅黑" panose="020B0503020204020204" charset="-122"/>
                <a:ea typeface="微软雅黑" panose="020B0503020204020204" charset="-122"/>
              </a:rPr>
              <a:t>左右的硅钢片叠成</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铁芯上绕有一次和二次绕组</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。闭磁路点火线圈将铁芯绕一次绕组</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外面再绕二次绕组</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磁感线由铁芯构成闭合</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磁路</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。闭磁路点火线圈的优点是漏磁少、能量损失小、体积小</a:t>
            </a:r>
            <a:r>
              <a:rPr lang="en-US" altLang="zh-CN" sz="1600" b="1" dirty="0" smtClean="0">
                <a:solidFill>
                  <a:schemeClr val="accent6"/>
                </a:solidFill>
                <a:latin typeface="微软雅黑" panose="020B0503020204020204" charset="-122"/>
                <a:ea typeface="微软雅黑" panose="020B0503020204020204" charset="-122"/>
              </a:rPr>
              <a:t> , </a:t>
            </a:r>
            <a:r>
              <a:rPr lang="zh-CN" altLang="en-US" sz="1600" b="1" dirty="0" smtClean="0">
                <a:solidFill>
                  <a:schemeClr val="accent6"/>
                </a:solidFill>
                <a:latin typeface="微软雅黑" panose="020B0503020204020204" charset="-122"/>
                <a:ea typeface="微软雅黑" panose="020B0503020204020204" charset="-122"/>
              </a:rPr>
              <a:t>因此电子点火系统普遍采</a:t>
            </a:r>
            <a:r>
              <a:rPr lang="en-US" altLang="zh-CN" sz="1600" b="1" dirty="0" smtClean="0">
                <a:solidFill>
                  <a:schemeClr val="accent6"/>
                </a:solidFill>
                <a:latin typeface="微软雅黑" panose="020B0503020204020204" charset="-122"/>
                <a:ea typeface="微软雅黑" panose="020B0503020204020204" charset="-122"/>
              </a:rPr>
              <a:t> </a:t>
            </a:r>
            <a:r>
              <a:rPr lang="zh-CN" altLang="en-US" sz="1600" b="1" dirty="0" smtClean="0">
                <a:solidFill>
                  <a:schemeClr val="accent6"/>
                </a:solidFill>
                <a:latin typeface="微软雅黑" panose="020B0503020204020204" charset="-122"/>
                <a:ea typeface="微软雅黑" panose="020B0503020204020204" charset="-122"/>
              </a:rPr>
              <a:t>用闭磁路点火线圈。</a:t>
            </a:r>
            <a:endParaRPr lang="zh-CN" altLang="en-US" sz="1600" b="1" dirty="0" smtClean="0">
              <a:solidFill>
                <a:schemeClr val="accent6"/>
              </a:solidFill>
              <a:latin typeface="微软雅黑" panose="020B0503020204020204" charset="-122"/>
              <a:ea typeface="微软雅黑" panose="020B0503020204020204" charset="-122"/>
            </a:endParaRPr>
          </a:p>
          <a:p>
            <a:r>
              <a:rPr lang="en-US" altLang="zh-CN" sz="1600" b="1" dirty="0" smtClean="0">
                <a:solidFill>
                  <a:schemeClr val="accent6"/>
                </a:solidFill>
                <a:latin typeface="微软雅黑" panose="020B0503020204020204" charset="-122"/>
                <a:ea typeface="微软雅黑" panose="020B0503020204020204" charset="-122"/>
              </a:rPr>
              <a:t>1. </a:t>
            </a:r>
            <a:r>
              <a:rPr lang="zh-CN" altLang="en-US" sz="1600" b="1" dirty="0" smtClean="0">
                <a:solidFill>
                  <a:schemeClr val="accent6"/>
                </a:solidFill>
                <a:latin typeface="微软雅黑" panose="020B0503020204020204" charset="-122"/>
                <a:ea typeface="微软雅黑" panose="020B0503020204020204" charset="-122"/>
              </a:rPr>
              <a:t>开磁路点火线圈</a:t>
            </a:r>
            <a:endParaRPr lang="zh-CN" altLang="en-US" sz="1600" b="1" dirty="0" smtClean="0">
              <a:solidFill>
                <a:schemeClr val="accent6"/>
              </a:solidFill>
              <a:latin typeface="微软雅黑" panose="020B0503020204020204" charset="-122"/>
              <a:ea typeface="微软雅黑" panose="020B0503020204020204" charset="-122"/>
            </a:endParaRPr>
          </a:p>
          <a:p>
            <a:r>
              <a:rPr lang="zh-CN" altLang="en-US" sz="1600" b="1" dirty="0" smtClean="0">
                <a:solidFill>
                  <a:schemeClr val="accent6"/>
                </a:solidFill>
                <a:latin typeface="微软雅黑" panose="020B0503020204020204" charset="-122"/>
                <a:ea typeface="微软雅黑" panose="020B0503020204020204" charset="-122"/>
              </a:rPr>
              <a:t>开磁路点火线圈结构如图</a:t>
            </a:r>
            <a:r>
              <a:rPr lang="en-US" altLang="zh-CN" sz="1600" b="1" dirty="0" smtClean="0">
                <a:solidFill>
                  <a:schemeClr val="accent6"/>
                </a:solidFill>
                <a:latin typeface="微软雅黑" panose="020B0503020204020204" charset="-122"/>
                <a:ea typeface="微软雅黑" panose="020B0503020204020204" charset="-122"/>
              </a:rPr>
              <a:t> 2-3-4 </a:t>
            </a:r>
            <a:r>
              <a:rPr lang="zh-CN" altLang="en-US" sz="1600" b="1" dirty="0" smtClean="0">
                <a:solidFill>
                  <a:schemeClr val="accent6"/>
                </a:solidFill>
                <a:latin typeface="微软雅黑" panose="020B0503020204020204" charset="-122"/>
                <a:ea typeface="微软雅黑" panose="020B0503020204020204" charset="-122"/>
              </a:rPr>
              <a:t>所示。</a:t>
            </a:r>
            <a:endParaRPr lang="zh-CN" altLang="en-US" sz="1600" b="1" dirty="0" smtClean="0">
              <a:solidFill>
                <a:schemeClr val="accent6"/>
              </a:solidFill>
              <a:latin typeface="微软雅黑" panose="020B0503020204020204" charset="-122"/>
              <a:ea typeface="微软雅黑" panose="020B0503020204020204" charset="-122"/>
            </a:endParaRPr>
          </a:p>
          <a:p>
            <a:r>
              <a:rPr lang="en-US" altLang="zh-CN" sz="1600" b="1" dirty="0" smtClean="0">
                <a:solidFill>
                  <a:schemeClr val="accent6"/>
                </a:solidFill>
                <a:latin typeface="微软雅黑" panose="020B0503020204020204" charset="-122"/>
                <a:ea typeface="微软雅黑" panose="020B0503020204020204" charset="-122"/>
              </a:rPr>
              <a:t>2. </a:t>
            </a:r>
            <a:r>
              <a:rPr lang="zh-CN" altLang="en-US" sz="1600" b="1" dirty="0" smtClean="0">
                <a:solidFill>
                  <a:schemeClr val="accent6"/>
                </a:solidFill>
                <a:latin typeface="微软雅黑" panose="020B0503020204020204" charset="-122"/>
                <a:ea typeface="微软雅黑" panose="020B0503020204020204" charset="-122"/>
              </a:rPr>
              <a:t>闭磁路点火线圈</a:t>
            </a:r>
            <a:endParaRPr lang="zh-CN" altLang="en-US" sz="1600" b="1" dirty="0" smtClean="0">
              <a:solidFill>
                <a:schemeClr val="accent6"/>
              </a:solidFill>
              <a:latin typeface="微软雅黑" panose="020B0503020204020204" charset="-122"/>
              <a:ea typeface="微软雅黑" panose="020B0503020204020204" charset="-122"/>
            </a:endParaRPr>
          </a:p>
          <a:p>
            <a:r>
              <a:rPr lang="zh-CN" altLang="en-US" sz="1600" b="1" dirty="0" smtClean="0">
                <a:solidFill>
                  <a:schemeClr val="accent6"/>
                </a:solidFill>
                <a:latin typeface="微软雅黑" panose="020B0503020204020204" charset="-122"/>
                <a:ea typeface="微软雅黑" panose="020B0503020204020204" charset="-122"/>
              </a:rPr>
              <a:t>闭磁路点火线圈的结构如图</a:t>
            </a:r>
            <a:r>
              <a:rPr lang="en-US" altLang="zh-CN" sz="1600" b="1" dirty="0" smtClean="0">
                <a:solidFill>
                  <a:schemeClr val="accent6"/>
                </a:solidFill>
                <a:latin typeface="微软雅黑" panose="020B0503020204020204" charset="-122"/>
                <a:ea typeface="微软雅黑" panose="020B0503020204020204" charset="-122"/>
              </a:rPr>
              <a:t> 2-3-5 </a:t>
            </a:r>
            <a:r>
              <a:rPr lang="zh-CN" altLang="en-US" sz="1600" b="1" dirty="0" smtClean="0">
                <a:solidFill>
                  <a:schemeClr val="accent6"/>
                </a:solidFill>
                <a:latin typeface="微软雅黑" panose="020B0503020204020204" charset="-122"/>
                <a:ea typeface="微软雅黑" panose="020B0503020204020204" charset="-122"/>
              </a:rPr>
              <a:t>所示。</a:t>
            </a:r>
            <a:endParaRPr lang="zh-CN" altLang="en-US" sz="1600" b="1" dirty="0" smtClean="0">
              <a:solidFill>
                <a:schemeClr val="accent6"/>
              </a:solidFill>
              <a:latin typeface="微软雅黑" panose="020B0503020204020204" charset="-122"/>
              <a:ea typeface="微软雅黑" panose="020B0503020204020204" charset="-122"/>
            </a:endParaRPr>
          </a:p>
          <a:p>
            <a:endParaRPr lang="zh-CN" altLang="en-US" sz="1600" b="1" dirty="0" smtClean="0">
              <a:solidFill>
                <a:schemeClr val="accent6"/>
              </a:solidFill>
              <a:latin typeface="微软雅黑" panose="020B0503020204020204" charset="-122"/>
              <a:ea typeface="微软雅黑" panose="020B0503020204020204" charset="-122"/>
            </a:endParaRPr>
          </a:p>
        </p:txBody>
      </p:sp>
      <p:pic>
        <p:nvPicPr>
          <p:cNvPr id="346" name="picture 346"/>
          <p:cNvPicPr>
            <a:picLocks noChangeAspect="1"/>
          </p:cNvPicPr>
          <p:nvPr/>
        </p:nvPicPr>
        <p:blipFill>
          <a:blip r:embed="rId2"/>
          <a:stretch>
            <a:fillRect/>
          </a:stretch>
        </p:blipFill>
        <p:spPr>
          <a:xfrm rot="21600000">
            <a:off x="1143635" y="3540760"/>
            <a:ext cx="2864485" cy="2915285"/>
          </a:xfrm>
          <a:prstGeom prst="rect">
            <a:avLst/>
          </a:prstGeom>
        </p:spPr>
      </p:pic>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28980" y="996315"/>
            <a:ext cx="11089640" cy="2063115"/>
          </a:xfrm>
          <a:prstGeom prst="rect">
            <a:avLst/>
          </a:prstGeom>
          <a:noFill/>
          <a:ln w="9525">
            <a:noFill/>
          </a:ln>
        </p:spPr>
        <p:txBody>
          <a:bodyPr wrap="square">
            <a:noAutofit/>
          </a:bodyPr>
          <a:lstStyle/>
          <a:p>
            <a:pPr marL="13970" indent="266065" algn="l" rtl="0" eaLnBrk="0">
              <a:lnSpc>
                <a:spcPct val="142000"/>
              </a:lnSpc>
              <a:spcBef>
                <a:spcPts val="0"/>
              </a:spcBef>
            </a:pPr>
            <a:r>
              <a:rPr lang="en-US" altLang="zh-CN" sz="2000" dirty="0">
                <a:solidFill>
                  <a:schemeClr val="tx1">
                    <a:lumMod val="75000"/>
                    <a:lumOff val="25000"/>
                  </a:schemeClr>
                </a:solidFill>
                <a:latin typeface="Arial" panose="020B0604020202020204" pitchFamily="34" charset="0"/>
                <a:ea typeface="微软雅黑" panose="020B0503020204020204" charset="-122"/>
              </a:rPr>
              <a:t>2. </a:t>
            </a:r>
            <a:r>
              <a:rPr lang="zh-CN" altLang="en-US" sz="2000" dirty="0">
                <a:solidFill>
                  <a:schemeClr val="tx1">
                    <a:lumMod val="75000"/>
                    <a:lumOff val="25000"/>
                  </a:schemeClr>
                </a:solidFill>
                <a:latin typeface="Arial" panose="020B0604020202020204" pitchFamily="34" charset="0"/>
                <a:ea typeface="微软雅黑" panose="020B0503020204020204" charset="-122"/>
              </a:rPr>
              <a:t>闭磁路点火线圈</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marL="13970" indent="266065" algn="l" rtl="0" eaLnBrk="0">
              <a:lnSpc>
                <a:spcPct val="142000"/>
              </a:lnSpc>
              <a:spcBef>
                <a:spcPts val="0"/>
              </a:spcBef>
            </a:pPr>
            <a:r>
              <a:rPr lang="zh-CN" altLang="en-US" sz="2000" dirty="0">
                <a:solidFill>
                  <a:schemeClr val="tx1">
                    <a:lumMod val="75000"/>
                    <a:lumOff val="25000"/>
                  </a:schemeClr>
                </a:solidFill>
                <a:latin typeface="Arial" panose="020B0604020202020204" pitchFamily="34" charset="0"/>
                <a:ea typeface="微软雅黑" panose="020B0503020204020204" charset="-122"/>
              </a:rPr>
              <a:t>闭磁路点火线圈的结构如图</a:t>
            </a:r>
            <a:r>
              <a:rPr lang="en-US" altLang="zh-CN" sz="2000" dirty="0">
                <a:solidFill>
                  <a:schemeClr val="tx1">
                    <a:lumMod val="75000"/>
                    <a:lumOff val="25000"/>
                  </a:schemeClr>
                </a:solidFill>
                <a:latin typeface="Arial" panose="020B0604020202020204" pitchFamily="34" charset="0"/>
                <a:ea typeface="微软雅黑" panose="020B0503020204020204" charset="-122"/>
              </a:rPr>
              <a:t> 2-3-5 </a:t>
            </a:r>
            <a:r>
              <a:rPr lang="zh-CN" altLang="en-US" sz="2000" dirty="0">
                <a:solidFill>
                  <a:schemeClr val="tx1">
                    <a:lumMod val="75000"/>
                    <a:lumOff val="25000"/>
                  </a:schemeClr>
                </a:solidFill>
                <a:latin typeface="Arial" panose="020B0604020202020204" pitchFamily="34" charset="0"/>
                <a:ea typeface="微软雅黑" panose="020B0503020204020204" charset="-122"/>
              </a:rPr>
              <a:t>所示。</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marL="13970" indent="266065" algn="l" rtl="0" eaLnBrk="0">
              <a:lnSpc>
                <a:spcPct val="142000"/>
              </a:lnSpc>
              <a:spcBef>
                <a:spcPts val="0"/>
              </a:spcBef>
            </a:pPr>
            <a:r>
              <a:rPr lang="zh-CN" altLang="en-US" sz="2000" dirty="0">
                <a:solidFill>
                  <a:schemeClr val="tx1">
                    <a:lumMod val="75000"/>
                    <a:lumOff val="25000"/>
                  </a:schemeClr>
                </a:solidFill>
                <a:latin typeface="Arial" panose="020B0604020202020204" pitchFamily="34" charset="0"/>
                <a:ea typeface="微软雅黑" panose="020B0503020204020204" charset="-122"/>
              </a:rPr>
              <a:t>闭磁路点火线圈的磁路</a:t>
            </a:r>
            <a:r>
              <a:rPr lang="en-US" altLang="zh-CN" sz="2000" dirty="0">
                <a:solidFill>
                  <a:schemeClr val="tx1">
                    <a:lumMod val="75000"/>
                    <a:lumOff val="25000"/>
                  </a:schemeClr>
                </a:solidFill>
                <a:latin typeface="Arial" panose="020B0604020202020204" pitchFamily="34" charset="0"/>
                <a:ea typeface="微软雅黑" panose="020B0503020204020204" charset="-122"/>
              </a:rPr>
              <a:t> , </a:t>
            </a:r>
            <a:r>
              <a:rPr lang="zh-CN" altLang="en-US" sz="2000" dirty="0">
                <a:solidFill>
                  <a:schemeClr val="tx1">
                    <a:lumMod val="75000"/>
                    <a:lumOff val="25000"/>
                  </a:schemeClr>
                </a:solidFill>
                <a:latin typeface="Arial" panose="020B0604020202020204" pitchFamily="34" charset="0"/>
                <a:ea typeface="微软雅黑" panose="020B0503020204020204" charset="-122"/>
              </a:rPr>
              <a:t>由于闭磁路点火线圈漏磁少</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磁路磁阻小</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能量损失小</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所以</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能量变换效率高达</a:t>
            </a:r>
            <a:r>
              <a:rPr lang="en-US" altLang="zh-CN" sz="2000" dirty="0">
                <a:solidFill>
                  <a:schemeClr val="tx1">
                    <a:lumMod val="75000"/>
                    <a:lumOff val="25000"/>
                  </a:schemeClr>
                </a:solidFill>
                <a:latin typeface="Arial" panose="020B0604020202020204" pitchFamily="34" charset="0"/>
                <a:ea typeface="微软雅黑" panose="020B0503020204020204" charset="-122"/>
              </a:rPr>
              <a:t> 75% </a:t>
            </a:r>
            <a:r>
              <a:rPr lang="zh-CN" altLang="en-US" sz="2000" dirty="0">
                <a:solidFill>
                  <a:schemeClr val="tx1">
                    <a:lumMod val="75000"/>
                    <a:lumOff val="25000"/>
                  </a:schemeClr>
                </a:solidFill>
                <a:latin typeface="Arial" panose="020B0604020202020204" pitchFamily="34" charset="0"/>
                <a:ea typeface="微软雅黑" panose="020B0503020204020204" charset="-122"/>
              </a:rPr>
              <a:t>。另外</a:t>
            </a:r>
            <a:r>
              <a:rPr lang="en-US" altLang="zh-CN" sz="2000" dirty="0">
                <a:solidFill>
                  <a:schemeClr val="tx1">
                    <a:lumMod val="75000"/>
                    <a:lumOff val="25000"/>
                  </a:schemeClr>
                </a:solidFill>
                <a:latin typeface="Arial" panose="020B0604020202020204" pitchFamily="34" charset="0"/>
                <a:ea typeface="微软雅黑" panose="020B0503020204020204" charset="-122"/>
              </a:rPr>
              <a:t> , </a:t>
            </a:r>
            <a:r>
              <a:rPr lang="zh-CN" altLang="en-US" sz="2000" dirty="0">
                <a:solidFill>
                  <a:schemeClr val="tx1">
                    <a:lumMod val="75000"/>
                    <a:lumOff val="25000"/>
                  </a:schemeClr>
                </a:solidFill>
                <a:latin typeface="Arial" panose="020B0604020202020204" pitchFamily="34" charset="0"/>
                <a:ea typeface="微软雅黑" panose="020B0503020204020204" charset="-122"/>
              </a:rPr>
              <a:t>由于闭磁路点火线圈导磁能力极强</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可在较小的磁动势下</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产生较强的磁通</a:t>
            </a:r>
            <a:r>
              <a:rPr lang="en-US" altLang="zh-CN" sz="2000" dirty="0">
                <a:solidFill>
                  <a:schemeClr val="tx1">
                    <a:lumMod val="75000"/>
                    <a:lumOff val="25000"/>
                  </a:schemeClr>
                </a:solidFill>
                <a:latin typeface="Arial" panose="020B0604020202020204" pitchFamily="34" charset="0"/>
                <a:ea typeface="微软雅黑" panose="020B0503020204020204" charset="-122"/>
              </a:rPr>
              <a:t> , </a:t>
            </a:r>
            <a:r>
              <a:rPr lang="zh-CN" altLang="en-US" sz="2000" dirty="0">
                <a:solidFill>
                  <a:schemeClr val="tx1">
                    <a:lumMod val="75000"/>
                    <a:lumOff val="25000"/>
                  </a:schemeClr>
                </a:solidFill>
                <a:latin typeface="Arial" panose="020B0604020202020204" pitchFamily="34" charset="0"/>
                <a:ea typeface="微软雅黑" panose="020B0503020204020204" charset="-122"/>
              </a:rPr>
              <a:t>因而可减小线圈的匝数</a:t>
            </a:r>
            <a:r>
              <a:rPr lang="en-US" altLang="zh-CN" sz="2000" dirty="0">
                <a:solidFill>
                  <a:schemeClr val="tx1">
                    <a:lumMod val="75000"/>
                    <a:lumOff val="25000"/>
                  </a:schemeClr>
                </a:solidFill>
                <a:latin typeface="Arial" panose="020B0604020202020204" pitchFamily="34" charset="0"/>
                <a:ea typeface="微软雅黑" panose="020B0503020204020204" charset="-122"/>
              </a:rPr>
              <a:t> , </a:t>
            </a:r>
            <a:r>
              <a:rPr lang="zh-CN" altLang="en-US" sz="2000" dirty="0">
                <a:solidFill>
                  <a:schemeClr val="tx1">
                    <a:lumMod val="75000"/>
                    <a:lumOff val="25000"/>
                  </a:schemeClr>
                </a:solidFill>
                <a:latin typeface="Arial" panose="020B0604020202020204" pitchFamily="34" charset="0"/>
                <a:ea typeface="微软雅黑" panose="020B0503020204020204" charset="-122"/>
              </a:rPr>
              <a:t>以使点火线圈结构更为紧凑</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现已广泛用于电</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子点火系统。</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stretch>
            <a:fillRect/>
          </a:stretch>
        </p:blipFill>
        <p:spPr>
          <a:xfrm>
            <a:off x="2442210" y="3429000"/>
            <a:ext cx="6967855" cy="2733040"/>
          </a:xfrm>
          <a:prstGeom prst="rect">
            <a:avLst/>
          </a:prstGeom>
        </p:spPr>
      </p:pic>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01140" y="902970"/>
            <a:ext cx="9795510" cy="5307965"/>
          </a:xfrm>
          <a:prstGeom prst="rect">
            <a:avLst/>
          </a:prstGeom>
          <a:noFill/>
          <a:ln w="9525">
            <a:noFill/>
          </a:ln>
        </p:spPr>
        <p:txBody>
          <a:bodyPr wrap="square">
            <a:spAutoFit/>
          </a:bodyPr>
          <a:lstStyle/>
          <a:p>
            <a:pPr indent="-457200" fontAlgn="auto">
              <a:lnSpc>
                <a:spcPct val="150000"/>
              </a:lnSpc>
            </a:pPr>
            <a:r>
              <a:rPr lang="zh-CN" altLang="en-US" sz="2600" b="1" dirty="0">
                <a:solidFill>
                  <a:srgbClr val="CC9924"/>
                </a:solidFill>
                <a:latin typeface="Arial" panose="020B0604020202020204" pitchFamily="34" charset="0"/>
                <a:ea typeface="微软雅黑" panose="020B0503020204020204" charset="-122"/>
              </a:rPr>
              <a:t> </a:t>
            </a:r>
            <a:r>
              <a:rPr lang="zh-CN" altLang="en-US" sz="2600" b="1" dirty="0">
                <a:solidFill>
                  <a:srgbClr val="CC9924"/>
                </a:solidFill>
                <a:latin typeface="Arial" panose="020B0604020202020204" pitchFamily="34" charset="0"/>
                <a:ea typeface="微软雅黑" panose="020B0503020204020204" charset="-122"/>
                <a:sym typeface="+mn-ea"/>
              </a:rPr>
              <a:t>操作步骤</a:t>
            </a:r>
            <a:endParaRPr lang="en-US" altLang="zh-CN" sz="2600" b="1" dirty="0">
              <a:solidFill>
                <a:srgbClr val="CC9924"/>
              </a:solidFill>
              <a:latin typeface="Arial" panose="020B0604020202020204" pitchFamily="34" charset="0"/>
              <a:ea typeface="微软雅黑" panose="020B0503020204020204" charset="-122"/>
            </a:endParaRPr>
          </a:p>
          <a:p>
            <a:pPr indent="-457200" algn="l" rtl="0">
              <a:lnSpc>
                <a:spcPct val="150000"/>
              </a:lnSpc>
              <a:buClrTx/>
              <a:buSzTx/>
              <a:buNone/>
            </a:pPr>
            <a:r>
              <a:rPr lang="zh-CN" altLang="en-US" sz="2000" dirty="0">
                <a:solidFill>
                  <a:schemeClr val="tx1">
                    <a:lumMod val="75000"/>
                    <a:lumOff val="25000"/>
                  </a:schemeClr>
                </a:solidFill>
                <a:latin typeface="Arial" panose="020B0604020202020204" pitchFamily="34" charset="0"/>
                <a:ea typeface="微软雅黑" panose="020B0503020204020204" charset="-122"/>
                <a:sym typeface="+mn-ea"/>
              </a:rPr>
              <a:t>步骤 1 :车辆停放平稳并驻车可靠 ,打开车门 ,铺好驾驶室内部防护四件套 ,拉动发动 机舱盖手柄。</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algn="l" rtl="0">
              <a:lnSpc>
                <a:spcPct val="150000"/>
              </a:lnSpc>
              <a:buClrTx/>
              <a:buSzTx/>
              <a:buNone/>
            </a:pPr>
            <a:r>
              <a:rPr lang="zh-CN" altLang="en-US" sz="2000" dirty="0">
                <a:solidFill>
                  <a:schemeClr val="tx1">
                    <a:lumMod val="75000"/>
                    <a:lumOff val="25000"/>
                  </a:schemeClr>
                </a:solidFill>
                <a:latin typeface="Arial" panose="020B0604020202020204" pitchFamily="34" charset="0"/>
                <a:ea typeface="微软雅黑" panose="020B0503020204020204" charset="-122"/>
                <a:sym typeface="+mn-ea"/>
              </a:rPr>
              <a:t>步骤 2 :打开发动机机舱盖并可靠支撑 ,铺好发动机舱防护罩 ,拆下发动机护板。</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 3 :</a:t>
            </a:r>
            <a:r>
              <a:rPr lang="zh-CN" altLang="en-US" sz="2000" dirty="0">
                <a:solidFill>
                  <a:schemeClr val="tx1">
                    <a:lumMod val="75000"/>
                    <a:lumOff val="25000"/>
                  </a:schemeClr>
                </a:solidFill>
                <a:latin typeface="Arial" panose="020B0604020202020204" pitchFamily="34" charset="0"/>
                <a:ea typeface="微软雅黑" panose="020B0503020204020204" charset="-122"/>
              </a:rPr>
              <a:t>查看点火线圈电路图</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如图</a:t>
            </a:r>
            <a:r>
              <a:rPr lang="en-US" altLang="zh-CN" sz="2000" dirty="0">
                <a:solidFill>
                  <a:schemeClr val="tx1">
                    <a:lumMod val="75000"/>
                    <a:lumOff val="25000"/>
                  </a:schemeClr>
                </a:solidFill>
                <a:latin typeface="Arial" panose="020B0604020202020204" pitchFamily="34" charset="0"/>
                <a:ea typeface="微软雅黑" panose="020B0503020204020204" charset="-122"/>
              </a:rPr>
              <a:t> 2-3-6 </a:t>
            </a:r>
            <a:r>
              <a:rPr lang="zh-CN" altLang="en-US" sz="2000" dirty="0">
                <a:solidFill>
                  <a:schemeClr val="tx1">
                    <a:lumMod val="75000"/>
                    <a:lumOff val="25000"/>
                  </a:schemeClr>
                </a:solidFill>
                <a:latin typeface="Arial" panose="020B0604020202020204" pitchFamily="34" charset="0"/>
                <a:ea typeface="微软雅黑" panose="020B0503020204020204" charset="-122"/>
              </a:rPr>
              <a:t>所示</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查找主继电器</a:t>
            </a:r>
            <a:r>
              <a:rPr lang="en-US" altLang="zh-CN" sz="2000" dirty="0">
                <a:solidFill>
                  <a:schemeClr val="tx1">
                    <a:lumMod val="75000"/>
                    <a:lumOff val="25000"/>
                  </a:schemeClr>
                </a:solidFill>
                <a:latin typeface="Arial" panose="020B0604020202020204" pitchFamily="34" charset="0"/>
                <a:ea typeface="微软雅黑" panose="020B0503020204020204" charset="-122"/>
              </a:rPr>
              <a:t> R215</a:t>
            </a:r>
            <a:r>
              <a:rPr lang="zh-CN" altLang="en-US" sz="2000" dirty="0">
                <a:solidFill>
                  <a:schemeClr val="tx1">
                    <a:lumMod val="75000"/>
                    <a:lumOff val="25000"/>
                  </a:schemeClr>
                </a:solidFill>
                <a:latin typeface="Arial" panose="020B0604020202020204" pitchFamily="34" charset="0"/>
                <a:ea typeface="微软雅黑" panose="020B0503020204020204" charset="-122"/>
              </a:rPr>
              <a:t>、保险</a:t>
            </a:r>
            <a:r>
              <a:rPr lang="en-US" altLang="zh-CN" sz="2000" dirty="0">
                <a:solidFill>
                  <a:schemeClr val="tx1">
                    <a:lumMod val="75000"/>
                    <a:lumOff val="25000"/>
                  </a:schemeClr>
                </a:solidFill>
                <a:latin typeface="Arial" panose="020B0604020202020204" pitchFamily="34" charset="0"/>
                <a:ea typeface="微软雅黑" panose="020B0503020204020204" charset="-122"/>
              </a:rPr>
              <a:t> SB47 </a:t>
            </a:r>
            <a:r>
              <a:rPr lang="zh-CN" altLang="en-US" sz="2000" dirty="0">
                <a:solidFill>
                  <a:schemeClr val="tx1">
                    <a:lumMod val="75000"/>
                    <a:lumOff val="25000"/>
                  </a:schemeClr>
                </a:solidFill>
                <a:latin typeface="Arial" panose="020B0604020202020204" pitchFamily="34" charset="0"/>
                <a:ea typeface="微软雅黑" panose="020B0503020204020204" charset="-122"/>
              </a:rPr>
              <a:t>安装位置。</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 4 :</a:t>
            </a:r>
            <a:r>
              <a:rPr lang="zh-CN" altLang="en-US" sz="2000" dirty="0">
                <a:solidFill>
                  <a:schemeClr val="tx1">
                    <a:lumMod val="75000"/>
                    <a:lumOff val="25000"/>
                  </a:schemeClr>
                </a:solidFill>
                <a:latin typeface="Arial" panose="020B0604020202020204" pitchFamily="34" charset="0"/>
                <a:ea typeface="微软雅黑" panose="020B0503020204020204" charset="-122"/>
              </a:rPr>
              <a:t>检查继电器</a:t>
            </a:r>
            <a:r>
              <a:rPr lang="en-US" altLang="zh-CN" sz="2000" dirty="0">
                <a:solidFill>
                  <a:schemeClr val="tx1">
                    <a:lumMod val="75000"/>
                    <a:lumOff val="25000"/>
                  </a:schemeClr>
                </a:solidFill>
                <a:latin typeface="Arial" panose="020B0604020202020204" pitchFamily="34" charset="0"/>
                <a:ea typeface="微软雅黑" panose="020B0503020204020204" charset="-122"/>
              </a:rPr>
              <a:t> R215</a:t>
            </a:r>
            <a:r>
              <a:rPr lang="zh-CN" altLang="en-US" sz="2000" dirty="0">
                <a:solidFill>
                  <a:schemeClr val="tx1">
                    <a:lumMod val="75000"/>
                    <a:lumOff val="25000"/>
                  </a:schemeClr>
                </a:solidFill>
                <a:latin typeface="Arial" panose="020B0604020202020204" pitchFamily="34" charset="0"/>
                <a:ea typeface="微软雅黑" panose="020B0503020204020204" charset="-122"/>
              </a:rPr>
              <a:t>。</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 5 :</a:t>
            </a:r>
            <a:r>
              <a:rPr lang="zh-CN" altLang="en-US" sz="2000" dirty="0">
                <a:solidFill>
                  <a:schemeClr val="tx1">
                    <a:lumMod val="75000"/>
                    <a:lumOff val="25000"/>
                  </a:schemeClr>
                </a:solidFill>
                <a:latin typeface="Arial" panose="020B0604020202020204" pitchFamily="34" charset="0"/>
                <a:ea typeface="微软雅黑" panose="020B0503020204020204" charset="-122"/>
              </a:rPr>
              <a:t>找到保险</a:t>
            </a:r>
            <a:r>
              <a:rPr lang="en-US" altLang="zh-CN" sz="2000" dirty="0">
                <a:solidFill>
                  <a:schemeClr val="tx1">
                    <a:lumMod val="75000"/>
                    <a:lumOff val="25000"/>
                  </a:schemeClr>
                </a:solidFill>
                <a:latin typeface="Arial" panose="020B0604020202020204" pitchFamily="34" charset="0"/>
                <a:ea typeface="微软雅黑" panose="020B0503020204020204" charset="-122"/>
              </a:rPr>
              <a:t> SB47 ,</a:t>
            </a:r>
            <a:r>
              <a:rPr lang="zh-CN" altLang="en-US" sz="2000" dirty="0">
                <a:solidFill>
                  <a:schemeClr val="tx1">
                    <a:lumMod val="75000"/>
                    <a:lumOff val="25000"/>
                  </a:schemeClr>
                </a:solidFill>
                <a:latin typeface="Arial" panose="020B0604020202020204" pitchFamily="34" charset="0"/>
                <a:ea typeface="微软雅黑" panose="020B0503020204020204" charset="-122"/>
              </a:rPr>
              <a:t>检查保险工作状况是否良好。</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r>
              <a:rPr lang="zh-CN" altLang="en-US" sz="2000" dirty="0">
                <a:solidFill>
                  <a:schemeClr val="tx1">
                    <a:lumMod val="75000"/>
                    <a:lumOff val="25000"/>
                  </a:schemeClr>
                </a:solidFill>
                <a:latin typeface="Arial" panose="020B0604020202020204" pitchFamily="34" charset="0"/>
                <a:ea typeface="微软雅黑" panose="020B0503020204020204" charset="-122"/>
              </a:rPr>
              <a:t>步骤</a:t>
            </a:r>
            <a:r>
              <a:rPr lang="en-US" altLang="zh-CN" sz="2000" dirty="0">
                <a:solidFill>
                  <a:schemeClr val="tx1">
                    <a:lumMod val="75000"/>
                    <a:lumOff val="25000"/>
                  </a:schemeClr>
                </a:solidFill>
                <a:latin typeface="Arial" panose="020B0604020202020204" pitchFamily="34" charset="0"/>
                <a:ea typeface="微软雅黑" panose="020B0503020204020204" charset="-122"/>
              </a:rPr>
              <a:t> 6 :</a:t>
            </a:r>
            <a:r>
              <a:rPr lang="zh-CN" altLang="en-US" sz="2000" dirty="0">
                <a:solidFill>
                  <a:schemeClr val="tx1">
                    <a:lumMod val="75000"/>
                    <a:lumOff val="25000"/>
                  </a:schemeClr>
                </a:solidFill>
                <a:latin typeface="Arial" panose="020B0604020202020204" pitchFamily="34" charset="0"/>
                <a:ea typeface="微软雅黑" panose="020B0503020204020204" charset="-122"/>
              </a:rPr>
              <a:t>用试灯检查线束端子</a:t>
            </a:r>
            <a:r>
              <a:rPr lang="en-US" altLang="zh-CN" sz="2000" dirty="0">
                <a:solidFill>
                  <a:schemeClr val="tx1">
                    <a:lumMod val="75000"/>
                    <a:lumOff val="25000"/>
                  </a:schemeClr>
                </a:solidFill>
                <a:latin typeface="Arial" panose="020B0604020202020204" pitchFamily="34" charset="0"/>
                <a:ea typeface="微软雅黑" panose="020B0503020204020204" charset="-122"/>
              </a:rPr>
              <a:t> 2#</a:t>
            </a:r>
            <a:r>
              <a:rPr lang="zh-CN" altLang="en-US" sz="2000" dirty="0">
                <a:solidFill>
                  <a:schemeClr val="tx1">
                    <a:lumMod val="75000"/>
                    <a:lumOff val="25000"/>
                  </a:schemeClr>
                </a:solidFill>
                <a:latin typeface="Arial" panose="020B0604020202020204" pitchFamily="34" charset="0"/>
                <a:ea typeface="微软雅黑" panose="020B0503020204020204" charset="-122"/>
              </a:rPr>
              <a:t>和</a:t>
            </a:r>
            <a:r>
              <a:rPr lang="en-US" altLang="zh-CN" sz="2000" dirty="0">
                <a:solidFill>
                  <a:schemeClr val="tx1">
                    <a:lumMod val="75000"/>
                    <a:lumOff val="25000"/>
                  </a:schemeClr>
                </a:solidFill>
                <a:latin typeface="Arial" panose="020B0604020202020204" pitchFamily="34" charset="0"/>
                <a:ea typeface="微软雅黑" panose="020B0503020204020204" charset="-122"/>
              </a:rPr>
              <a:t> 3#</a:t>
            </a:r>
            <a:r>
              <a:rPr lang="zh-CN" altLang="en-US" sz="2000" dirty="0">
                <a:solidFill>
                  <a:schemeClr val="tx1">
                    <a:lumMod val="75000"/>
                    <a:lumOff val="25000"/>
                  </a:schemeClr>
                </a:solidFill>
                <a:latin typeface="Arial" panose="020B0604020202020204" pitchFamily="34" charset="0"/>
                <a:ea typeface="微软雅黑" panose="020B0503020204020204" charset="-122"/>
              </a:rPr>
              <a:t>信号正常</a:t>
            </a:r>
            <a:r>
              <a:rPr lang="en-US" altLang="zh-CN" sz="2000" dirty="0">
                <a:solidFill>
                  <a:schemeClr val="tx1">
                    <a:lumMod val="75000"/>
                    <a:lumOff val="25000"/>
                  </a:schemeClr>
                </a:solidFill>
                <a:latin typeface="Arial" panose="020B0604020202020204" pitchFamily="34" charset="0"/>
                <a:ea typeface="微软雅黑" panose="020B0503020204020204" charset="-122"/>
              </a:rPr>
              <a:t> ,</a:t>
            </a:r>
            <a:r>
              <a:rPr lang="zh-CN" altLang="en-US" sz="2000" dirty="0">
                <a:solidFill>
                  <a:schemeClr val="tx1">
                    <a:lumMod val="75000"/>
                    <a:lumOff val="25000"/>
                  </a:schemeClr>
                </a:solidFill>
                <a:latin typeface="Arial" panose="020B0604020202020204" pitchFamily="34" charset="0"/>
                <a:ea typeface="微软雅黑" panose="020B0503020204020204" charset="-122"/>
              </a:rPr>
              <a:t>用数字万用表测量端子</a:t>
            </a:r>
            <a:r>
              <a:rPr lang="en-US" altLang="zh-CN" sz="2000" dirty="0">
                <a:solidFill>
                  <a:schemeClr val="tx1">
                    <a:lumMod val="75000"/>
                    <a:lumOff val="25000"/>
                  </a:schemeClr>
                </a:solidFill>
                <a:latin typeface="Arial" panose="020B0604020202020204" pitchFamily="34" charset="0"/>
                <a:ea typeface="微软雅黑" panose="020B0503020204020204" charset="-122"/>
              </a:rPr>
              <a:t> 1#</a:t>
            </a:r>
            <a:r>
              <a:rPr lang="zh-CN" altLang="en-US" sz="2000" dirty="0">
                <a:solidFill>
                  <a:schemeClr val="tx1">
                    <a:lumMod val="75000"/>
                    <a:lumOff val="25000"/>
                  </a:schemeClr>
                </a:solidFill>
                <a:latin typeface="Arial" panose="020B0604020202020204" pitchFamily="34" charset="0"/>
                <a:ea typeface="微软雅黑" panose="020B0503020204020204" charset="-122"/>
              </a:rPr>
              <a:t>、</a:t>
            </a:r>
            <a:r>
              <a:rPr lang="en-US" altLang="zh-CN" sz="2000" dirty="0">
                <a:solidFill>
                  <a:schemeClr val="tx1">
                    <a:lumMod val="75000"/>
                    <a:lumOff val="25000"/>
                  </a:schemeClr>
                </a:solidFill>
                <a:latin typeface="Arial" panose="020B0604020202020204" pitchFamily="34" charset="0"/>
                <a:ea typeface="微软雅黑" panose="020B0503020204020204" charset="-122"/>
              </a:rPr>
              <a:t>3#</a:t>
            </a:r>
            <a:r>
              <a:rPr lang="zh-CN" altLang="en-US" sz="2000" dirty="0">
                <a:solidFill>
                  <a:schemeClr val="tx1">
                    <a:lumMod val="75000"/>
                    <a:lumOff val="25000"/>
                  </a:schemeClr>
                </a:solidFill>
                <a:latin typeface="Arial" panose="020B0604020202020204" pitchFamily="34" charset="0"/>
                <a:ea typeface="微软雅黑" panose="020B0503020204020204" charset="-122"/>
              </a:rPr>
              <a:t>电压为</a:t>
            </a:r>
            <a:r>
              <a:rPr lang="en-US" altLang="zh-CN" sz="2000" dirty="0">
                <a:solidFill>
                  <a:schemeClr val="tx1">
                    <a:lumMod val="75000"/>
                    <a:lumOff val="25000"/>
                  </a:schemeClr>
                </a:solidFill>
                <a:latin typeface="Arial" panose="020B0604020202020204" pitchFamily="34" charset="0"/>
                <a:ea typeface="微软雅黑" panose="020B0503020204020204" charset="-122"/>
              </a:rPr>
              <a:t>  12 V ,</a:t>
            </a:r>
            <a:r>
              <a:rPr lang="zh-CN" altLang="en-US" sz="2000" dirty="0">
                <a:solidFill>
                  <a:schemeClr val="tx1">
                    <a:lumMod val="75000"/>
                    <a:lumOff val="25000"/>
                  </a:schemeClr>
                </a:solidFill>
                <a:latin typeface="Arial" panose="020B0604020202020204" pitchFamily="34" charset="0"/>
                <a:ea typeface="微软雅黑" panose="020B0503020204020204" charset="-122"/>
              </a:rPr>
              <a:t>正常。</a:t>
            </a: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a:p>
            <a:pPr indent="-457200" fontAlgn="auto">
              <a:lnSpc>
                <a:spcPct val="150000"/>
              </a:lnSpc>
            </a:pPr>
            <a:endParaRPr lang="zh-CN" altLang="en-US" sz="2000" dirty="0">
              <a:solidFill>
                <a:schemeClr val="tx1">
                  <a:lumMod val="75000"/>
                  <a:lumOff val="25000"/>
                </a:schemeClr>
              </a:solidFill>
              <a:latin typeface="Arial" panose="020B0604020202020204" pitchFamily="34" charset="0"/>
              <a:ea typeface="微软雅黑" panose="020B0503020204020204" charset="-122"/>
            </a:endParaRPr>
          </a:p>
        </p:txBody>
      </p:sp>
      <p:sp>
        <p:nvSpPr>
          <p:cNvPr id="16" name="矩形 15"/>
          <p:cNvSpPr/>
          <p:nvPr/>
        </p:nvSpPr>
        <p:spPr>
          <a:xfrm>
            <a:off x="1562823" y="474442"/>
            <a:ext cx="8570595" cy="95313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任务实施</a:t>
            </a:r>
            <a:r>
              <a:rPr lang="en-US" altLang="zh-CN"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        </a:t>
            </a:r>
            <a:r>
              <a:rPr sz="2800" kern="0" spc="8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点火线圈故障排除</a:t>
            </a:r>
            <a:endParaRPr sz="2800" dirty="0">
              <a:latin typeface="微软雅黑" panose="020B0503020204020204" charset="-122"/>
              <a:ea typeface="微软雅黑" panose="020B0503020204020204" charset="-122"/>
              <a:cs typeface="微软雅黑" panose="020B0503020204020204" charset="-122"/>
            </a:endParaRPr>
          </a:p>
          <a:p>
            <a:pPr algn="l">
              <a:buClrTx/>
              <a:buSzTx/>
              <a:buFontTx/>
            </a:pPr>
            <a:endParaRPr lang="en-US" altLang="zh-CN"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99745" y="346075"/>
            <a:ext cx="876300" cy="781050"/>
            <a:chOff x="787" y="545"/>
            <a:chExt cx="1380" cy="1230"/>
          </a:xfrm>
        </p:grpSpPr>
        <p:grpSp>
          <p:nvGrpSpPr>
            <p:cNvPr id="3" name="组合 2"/>
            <p:cNvGrpSpPr/>
            <p:nvPr/>
          </p:nvGrpSpPr>
          <p:grpSpPr>
            <a:xfrm>
              <a:off x="787" y="545"/>
              <a:ext cx="1380" cy="1230"/>
              <a:chOff x="8370" y="4384"/>
              <a:chExt cx="2280" cy="2032"/>
            </a:xfrm>
          </p:grpSpPr>
          <p:grpSp>
            <p:nvGrpSpPr>
              <p:cNvPr id="4" name="组合 158"/>
              <p:cNvGrpSpPr/>
              <p:nvPr/>
            </p:nvGrpSpPr>
            <p:grpSpPr>
              <a:xfrm>
                <a:off x="8370" y="4384"/>
                <a:ext cx="2280" cy="2032"/>
                <a:chOff x="3720691" y="2824413"/>
                <a:chExt cx="1341120" cy="1209172"/>
              </a:xfrm>
            </p:grpSpPr>
            <p:sp>
              <p:nvSpPr>
                <p:cNvPr id="7"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pic>
          <p:nvPicPr>
            <p:cNvPr id="12299" name="图片 65"/>
            <p:cNvPicPr>
              <a:picLocks noChangeAspect="1"/>
            </p:cNvPicPr>
            <p:nvPr/>
          </p:nvPicPr>
          <p:blipFill>
            <a:blip r:embed="rId1"/>
            <a:stretch>
              <a:fillRect/>
            </a:stretch>
          </p:blipFill>
          <p:spPr>
            <a:xfrm>
              <a:off x="1063" y="730"/>
              <a:ext cx="837" cy="837"/>
            </a:xfrm>
            <a:prstGeom prst="rect">
              <a:avLst/>
            </a:prstGeom>
            <a:noFill/>
            <a:ln w="9525">
              <a:noFill/>
            </a:ln>
          </p:spPr>
        </p:pic>
      </p:grpSp>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4" name="picture 414"/>
          <p:cNvPicPr>
            <a:picLocks noChangeAspect="1"/>
          </p:cNvPicPr>
          <p:nvPr/>
        </p:nvPicPr>
        <p:blipFill>
          <a:blip r:embed="rId1"/>
          <a:stretch>
            <a:fillRect/>
          </a:stretch>
        </p:blipFill>
        <p:spPr>
          <a:xfrm rot="21600000">
            <a:off x="305435" y="99060"/>
            <a:ext cx="5857240" cy="5641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53365" y="0"/>
            <a:ext cx="7813675" cy="6437630"/>
          </a:xfrm>
          <a:prstGeom prst="rect">
            <a:avLst/>
          </a:prstGeom>
          <a:noFill/>
        </p:spPr>
        <p:txBody>
          <a:bodyPr wrap="square" lIns="0" tIns="0" rIns="0" bIns="0" rtlCol="0" anchor="t">
            <a:noAutofit/>
          </a:bodyPr>
          <a:p>
            <a:pPr marL="281305" algn="l" eaLnBrk="0">
              <a:lnSpc>
                <a:spcPts val="1785"/>
              </a:lnSpc>
            </a:pPr>
            <a:endPar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1305" algn="l" eaLnBrk="0">
              <a:lnSpc>
                <a:spcPts val="1785"/>
              </a:lnSpc>
            </a:pPr>
            <a:r>
              <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点火线圈检查</a:t>
            </a:r>
            <a:endPar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1305" algn="l" eaLnBrk="0">
              <a:lnSpc>
                <a:spcPts val="1785"/>
              </a:lnSpc>
            </a:pPr>
            <a:endParaRPr sz="20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1305" algn="l" eaLnBrk="0">
              <a:lnSpc>
                <a:spcPts val="1785"/>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7</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:断开点火线圈线束、拆卸点火线圈总成。</a:t>
            </a:r>
            <a:endParaRPr sz="2000" dirty="0">
              <a:latin typeface="微软雅黑" panose="020B0503020204020204" charset="-122"/>
              <a:ea typeface="微软雅黑" panose="020B0503020204020204" charset="-122"/>
              <a:cs typeface="微软雅黑" panose="020B0503020204020204" charset="-122"/>
            </a:endParaRPr>
          </a:p>
          <a:p>
            <a:pPr algn="l" eaLnBrk="0">
              <a:lnSpc>
                <a:spcPct val="100000"/>
              </a:lnSpc>
            </a:pPr>
            <a:endParaRPr sz="2000" dirty="0">
              <a:latin typeface="Arial" panose="020B0604020202020204"/>
              <a:ea typeface="Arial" panose="020B0604020202020204"/>
              <a:cs typeface="Arial" panose="020B0604020202020204"/>
            </a:endParaRPr>
          </a:p>
          <a:p>
            <a:pPr marL="12700" indent="271145" algn="l" eaLnBrk="0">
              <a:lnSpc>
                <a:spcPct val="126000"/>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8</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卸下接头)</a:t>
            </a:r>
            <a:r>
              <a:rPr sz="20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将数字万用表调到欧姆挡</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,两表笔分别接点火线圈 1#针脚和 2#针</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脚</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2-3-7 所示</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,测量点火线圈电阻</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,常</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温阻值为(0. 5</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0. 64)</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Ω。</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9</a:t>
            </a:r>
            <a:r>
              <a:rPr sz="2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:拆卸火花塞、断开喷油器线束</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,将火花塞安装到各点火线圈、连接点火线圈</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线束。</a:t>
            </a:r>
            <a:endParaRPr sz="2000" dirty="0">
              <a:latin typeface="微软雅黑" panose="020B0503020204020204" charset="-122"/>
              <a:ea typeface="微软雅黑" panose="020B0503020204020204" charset="-122"/>
              <a:cs typeface="微软雅黑" panose="020B0503020204020204" charset="-122"/>
            </a:endParaRPr>
          </a:p>
          <a:p>
            <a:pPr algn="l" eaLnBrk="0">
              <a:lnSpc>
                <a:spcPct val="124000"/>
              </a:lnSpc>
            </a:pPr>
            <a:endParaRPr sz="2000" dirty="0">
              <a:latin typeface="Arial" panose="020B0604020202020204"/>
              <a:ea typeface="Arial" panose="020B0604020202020204"/>
              <a:cs typeface="Arial" panose="020B0604020202020204"/>
            </a:endParaRPr>
          </a:p>
          <a:p>
            <a:pPr marL="283845" algn="l" eaLnBrk="0">
              <a:lnSpc>
                <a:spcPts val="1270"/>
              </a:lnSpc>
              <a:spcBef>
                <a:spcPts val="0"/>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10</a:t>
            </a:r>
            <a:r>
              <a:rPr sz="2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:检查发动机起动时火花塞是否产生火</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花。</a:t>
            </a:r>
            <a:endParaRPr sz="2000" dirty="0">
              <a:latin typeface="微软雅黑" panose="020B0503020204020204" charset="-122"/>
              <a:ea typeface="微软雅黑" panose="020B0503020204020204" charset="-122"/>
              <a:cs typeface="微软雅黑" panose="020B0503020204020204" charset="-122"/>
            </a:endParaRPr>
          </a:p>
          <a:p>
            <a:pPr marL="12700" algn="l" eaLnBrk="0">
              <a:lnSpc>
                <a:spcPct val="132000"/>
              </a:lnSpc>
            </a:pPr>
            <a:r>
              <a:rPr sz="2000" kern="0" spc="60" dirty="0">
                <a:solidFill>
                  <a:srgbClr val="00AEEF">
                    <a:alpha val="100000"/>
                  </a:srgbClr>
                </a:solidFill>
                <a:latin typeface="黑体" panose="02010609060101010101" charset="-122"/>
                <a:ea typeface="黑体" panose="02010609060101010101" charset="-122"/>
                <a:cs typeface="黑体" panose="02010609060101010101" charset="-122"/>
                <a:sym typeface="+mn-ea"/>
              </a:rPr>
              <a:t>注意</a:t>
            </a:r>
            <a:r>
              <a:rPr sz="2000" kern="0" spc="6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确保检查时火花</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塞接触搭铁</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。如果点火线圈受到挤压</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,则必须更换</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。不要</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使发动机运转超过 20</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s。</a:t>
            </a:r>
            <a:endPar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2700" algn="l" eaLnBrk="0">
              <a:lnSpc>
                <a:spcPct val="132000"/>
              </a:lnSpc>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11</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:安装火花塞</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,拧紧力矩为(27±2)</a:t>
            </a:r>
            <a:r>
              <a:rPr sz="20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sz="20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a:t>
            </a:r>
            <a:r>
              <a:rPr sz="20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2700" algn="l" eaLnBrk="0">
              <a:lnSpc>
                <a:spcPct val="132000"/>
              </a:lnSpc>
            </a:pP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12</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:在点火线圈倒角位置涂抹新的润</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滑脂。</a:t>
            </a:r>
            <a:endPar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2700" algn="l" eaLnBrk="0">
              <a:lnSpc>
                <a:spcPct val="132000"/>
              </a:lnSpc>
            </a:pPr>
            <a:endParaRPr sz="2000" dirty="0">
              <a:latin typeface="微软雅黑" panose="020B0503020204020204" charset="-122"/>
              <a:ea typeface="微软雅黑" panose="020B0503020204020204" charset="-122"/>
              <a:cs typeface="微软雅黑" panose="020B0503020204020204" charset="-122"/>
            </a:endParaRPr>
          </a:p>
          <a:p>
            <a:pPr algn="l" eaLnBrk="0">
              <a:lnSpc>
                <a:spcPts val="1270"/>
              </a:lnSpc>
            </a:pPr>
            <a:r>
              <a:rPr sz="2000" kern="0" spc="70" dirty="0">
                <a:solidFill>
                  <a:srgbClr val="00AEEF">
                    <a:alpha val="100000"/>
                  </a:srgbClr>
                </a:solidFill>
                <a:latin typeface="黑体" panose="02010609060101010101" charset="-122"/>
                <a:ea typeface="黑体" panose="02010609060101010101" charset="-122"/>
                <a:cs typeface="黑体" panose="02010609060101010101" charset="-122"/>
                <a:sym typeface="+mn-ea"/>
              </a:rPr>
              <a:t>注意</a:t>
            </a:r>
            <a:r>
              <a:rPr sz="2000" kern="0" spc="7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需要清理点火线圈接杆头部残余润滑脂并涂抹新润滑脂</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。安装</a:t>
            </a: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eaLnBrk="0">
              <a:lnSpc>
                <a:spcPts val="1270"/>
              </a:lnSpc>
            </a:pPr>
            <a:endPar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eaLnBrk="0">
              <a:lnSpc>
                <a:spcPts val="1270"/>
              </a:lnSpc>
            </a:pP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点火线圈</a:t>
            </a:r>
            <a:r>
              <a:rPr sz="20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时左右转动(3</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5)</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次</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,保</a:t>
            </a:r>
            <a:endPar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eaLnBrk="0">
              <a:lnSpc>
                <a:spcPts val="1270"/>
              </a:lnSpc>
            </a:pPr>
            <a:endPar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eaLnBrk="0">
              <a:lnSpc>
                <a:spcPts val="1270"/>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证润滑</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脂均匀。</a:t>
            </a:r>
            <a:endPar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eaLnBrk="0">
              <a:lnSpc>
                <a:spcPts val="1270"/>
              </a:lnSpc>
            </a:pPr>
            <a:endPar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eaLnBrk="0">
              <a:lnSpc>
                <a:spcPts val="1270"/>
              </a:lnSpc>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步骤 13</a:t>
            </a:r>
            <a:r>
              <a:rPr sz="20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:整理工具</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,打扫现场</a:t>
            </a:r>
            <a:r>
              <a:rPr sz="20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,注意 8</a:t>
            </a:r>
            <a:r>
              <a:rPr sz="20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S 管</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理要求。</a:t>
            </a:r>
            <a:endParaRPr sz="2000" dirty="0">
              <a:latin typeface="微软雅黑" panose="020B0503020204020204" charset="-122"/>
              <a:ea typeface="微软雅黑" panose="020B0503020204020204" charset="-122"/>
              <a:cs typeface="微软雅黑" panose="020B0503020204020204" charset="-122"/>
            </a:endParaRPr>
          </a:p>
          <a:p>
            <a:pPr marL="45085" indent="427355" algn="l" eaLnBrk="0">
              <a:lnSpc>
                <a:spcPct val="135000"/>
              </a:lnSpc>
            </a:pPr>
            <a:endParaRPr lang="zh-CN" altLang="en-US" sz="2000" b="1" kern="0" spc="10" dirty="0" smtClean="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pic>
        <p:nvPicPr>
          <p:cNvPr id="422" name="picture 422"/>
          <p:cNvPicPr>
            <a:picLocks noChangeAspect="1"/>
          </p:cNvPicPr>
          <p:nvPr/>
        </p:nvPicPr>
        <p:blipFill>
          <a:blip r:embed="rId1"/>
          <a:stretch>
            <a:fillRect/>
          </a:stretch>
        </p:blipFill>
        <p:spPr>
          <a:xfrm rot="21600000">
            <a:off x="2732620" y="7159867"/>
            <a:ext cx="1440611" cy="1374063"/>
          </a:xfrm>
          <a:prstGeom prst="rect">
            <a:avLst/>
          </a:prstGeom>
        </p:spPr>
      </p:pic>
      <p:pic>
        <p:nvPicPr>
          <p:cNvPr id="2" name="picture 422"/>
          <p:cNvPicPr>
            <a:picLocks noChangeAspect="1"/>
          </p:cNvPicPr>
          <p:nvPr/>
        </p:nvPicPr>
        <p:blipFill>
          <a:blip r:embed="rId1"/>
          <a:stretch>
            <a:fillRect/>
          </a:stretch>
        </p:blipFill>
        <p:spPr>
          <a:xfrm rot="21600000">
            <a:off x="2859620" y="7286867"/>
            <a:ext cx="1440611" cy="1374063"/>
          </a:xfrm>
          <a:prstGeom prst="rect">
            <a:avLst/>
          </a:prstGeom>
        </p:spPr>
      </p:pic>
      <p:pic>
        <p:nvPicPr>
          <p:cNvPr id="4" name="图片 3"/>
          <p:cNvPicPr>
            <a:picLocks noChangeAspect="1"/>
          </p:cNvPicPr>
          <p:nvPr/>
        </p:nvPicPr>
        <p:blipFill>
          <a:blip r:embed="rId2"/>
          <a:stretch>
            <a:fillRect/>
          </a:stretch>
        </p:blipFill>
        <p:spPr>
          <a:xfrm>
            <a:off x="8813800" y="1360170"/>
            <a:ext cx="3180715" cy="3030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35659" y="1821208"/>
            <a:ext cx="10799445" cy="3041015"/>
          </a:xfrm>
          <a:prstGeom prst="rect">
            <a:avLst/>
          </a:prstGeom>
          <a:noFill/>
          <a:ln w="9525">
            <a:noFill/>
          </a:ln>
        </p:spPr>
        <p:txBody>
          <a:bodyPr wrap="square">
            <a:spAutoFit/>
          </a:bodyPr>
          <a:lstStyle/>
          <a:p>
            <a:pPr marL="12700" indent="267335" algn="l" rtl="0" eaLnBrk="0">
              <a:lnSpc>
                <a:spcPct val="137000"/>
              </a:lnSpc>
            </a:pPr>
            <a:r>
              <a:rPr lang="en-US" altLang="zh-CN" sz="2800" b="1" dirty="0">
                <a:uFillTx/>
                <a:latin typeface="微软雅黑" panose="020B0503020204020204" charset="-122"/>
                <a:ea typeface="微软雅黑" panose="020B0503020204020204" charset="-122"/>
                <a:cs typeface="微软雅黑" panose="020B0503020204020204" charset="-122"/>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通过故障诊断仪读取故障码</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,根据提示</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,拆卸 3 缸火花</a:t>
            </a:r>
            <a:r>
              <a:rPr sz="2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塞</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,检查发动机起动时火花塞</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是否产生火花</a:t>
            </a:r>
            <a:r>
              <a:rPr sz="28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。经检查</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,火花塞无火花</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,更换新火花塞后</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,仍无</a:t>
            </a:r>
            <a:r>
              <a:rPr sz="2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火花</a:t>
            </a:r>
            <a:r>
              <a:rPr sz="28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。用试灯检查线束信</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号</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,显示正常</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;用数字万用表后</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8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电压为 12</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V</a:t>
            </a:r>
            <a:r>
              <a:rPr sz="28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,正常</a:t>
            </a:r>
            <a:r>
              <a:rPr sz="28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。检查点</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火线圈电阻</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8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阻值无穷大</a:t>
            </a:r>
            <a:r>
              <a:rPr sz="28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,表明</a:t>
            </a:r>
            <a:r>
              <a:rPr sz="28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线圈断路</a:t>
            </a:r>
            <a:r>
              <a:rPr sz="28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,更换点火线圈后;</a:t>
            </a:r>
            <a:r>
              <a:rPr sz="2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发动机工作正常。</a:t>
            </a:r>
            <a:endParaRPr lang="zh-CN" altLang="en-US" sz="2800" b="1" dirty="0">
              <a:uFillTx/>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案例分析</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35" y="1797050"/>
            <a:ext cx="12265660" cy="3456305"/>
          </a:xfrm>
          <a:prstGeom prst="rect">
            <a:avLst/>
          </a:prstGeom>
          <a:solidFill>
            <a:srgbClr val="4A9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sp>
        <p:nvSpPr>
          <p:cNvPr id="12" name="TextBox 11"/>
          <p:cNvSpPr txBox="1"/>
          <p:nvPr/>
        </p:nvSpPr>
        <p:spPr>
          <a:xfrm>
            <a:off x="5135880" y="2712720"/>
            <a:ext cx="6063615" cy="1938020"/>
          </a:xfrm>
          <a:prstGeom prst="rect">
            <a:avLst/>
          </a:prstGeom>
          <a:noFill/>
        </p:spPr>
        <p:txBody>
          <a:bodyPr wrap="square" rtlCol="0">
            <a:spAutoFit/>
          </a:bodyPr>
          <a:lstStyle/>
          <a:p>
            <a:pPr marL="0" lvl="1" algn="l" defTabSz="1219200" fontAlgn="base">
              <a:spcBef>
                <a:spcPct val="0"/>
              </a:spcBef>
              <a:spcAft>
                <a:spcPct val="0"/>
              </a:spcAft>
            </a:pPr>
            <a:r>
              <a:rPr sz="40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sz="40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任</a:t>
            </a:r>
            <a:r>
              <a:rPr sz="4000" kern="0" spc="1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务</a:t>
            </a:r>
            <a:r>
              <a:rPr sz="4000" kern="0" spc="21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r>
              <a:rPr sz="4000" kern="0" spc="110" baseline="-1200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1</a:t>
            </a:r>
            <a:r>
              <a:rPr sz="40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rPr>
              <a:t>    </a:t>
            </a:r>
            <a:endParaRPr sz="4000" kern="0" spc="30" dirty="0">
              <a:solidFill>
                <a:srgbClr val="231F20">
                  <a:alpha val="100000"/>
                </a:srgbClr>
              </a:solidFill>
              <a:latin typeface="微软雅黑" panose="020B0503020204020204" charset="-122"/>
              <a:ea typeface="微软雅黑" panose="020B0503020204020204" charset="-122"/>
              <a:cs typeface="微软雅黑" panose="020B0503020204020204" charset="-122"/>
              <a:sym typeface="+mn-ea"/>
            </a:endParaRPr>
          </a:p>
          <a:p>
            <a:pPr marL="0" lvl="1" algn="l" defTabSz="1219200" fontAlgn="base">
              <a:spcBef>
                <a:spcPct val="0"/>
              </a:spcBef>
              <a:spcAft>
                <a:spcPct val="0"/>
              </a:spcAft>
            </a:pPr>
            <a:r>
              <a:rPr sz="4000" kern="0" spc="11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电流的磁效应</a:t>
            </a:r>
            <a:endParaRPr sz="4000" dirty="0">
              <a:latin typeface="微软雅黑" panose="020B0503020204020204" charset="-122"/>
              <a:ea typeface="微软雅黑" panose="020B0503020204020204" charset="-122"/>
              <a:cs typeface="微软雅黑" panose="020B0503020204020204" charset="-122"/>
            </a:endParaRPr>
          </a:p>
          <a:p>
            <a:pPr marL="0" lvl="1" algn="l" defTabSz="1219200" fontAlgn="base">
              <a:spcBef>
                <a:spcPct val="0"/>
              </a:spcBef>
              <a:spcAft>
                <a:spcPct val="0"/>
              </a:spcAft>
            </a:pPr>
            <a:endParaRPr lang="zh-CN" altLang="en-US" sz="4000" b="1" dirty="0">
              <a:solidFill>
                <a:prstClr val="white"/>
              </a:solidFill>
              <a:latin typeface="微软雅黑" panose="020B0503020204020204" charset="-122"/>
              <a:ea typeface="微软雅黑" panose="020B0503020204020204" charset="-122"/>
            </a:endParaRPr>
          </a:p>
        </p:txBody>
      </p:sp>
      <p:cxnSp>
        <p:nvCxnSpPr>
          <p:cNvPr id="13" name="直接连接符 12"/>
          <p:cNvCxnSpPr/>
          <p:nvPr/>
        </p:nvCxnSpPr>
        <p:spPr>
          <a:xfrm flipV="1">
            <a:off x="4847861"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831465" y="2442210"/>
            <a:ext cx="1596390" cy="159639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black"/>
                </a:solidFill>
                <a:latin typeface="Calibri" panose="020F0502020204030204"/>
                <a:ea typeface="微软雅黑" panose="020B050302020402020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Calibri" panose="020F0502020204030204"/>
                <a:ea typeface="微软雅黑" panose="020B0503020204020204" charset="-122"/>
              </a:endParaRPr>
            </a:p>
          </p:txBody>
        </p:sp>
      </p:grpSp>
      <p:grpSp>
        <p:nvGrpSpPr>
          <p:cNvPr id="34" name="组合 33"/>
          <p:cNvGrpSpPr/>
          <p:nvPr/>
        </p:nvGrpSpPr>
        <p:grpSpPr>
          <a:xfrm>
            <a:off x="4950642" y="-1038458"/>
            <a:ext cx="1572375" cy="157237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2914439" y="-378468"/>
            <a:ext cx="840307" cy="840307"/>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0" name="组合 39"/>
          <p:cNvGrpSpPr/>
          <p:nvPr/>
        </p:nvGrpSpPr>
        <p:grpSpPr>
          <a:xfrm>
            <a:off x="3819491" y="41686"/>
            <a:ext cx="1187359" cy="118735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3" name="组合 42"/>
          <p:cNvGrpSpPr/>
          <p:nvPr/>
        </p:nvGrpSpPr>
        <p:grpSpPr>
          <a:xfrm>
            <a:off x="6916161" y="-211484"/>
            <a:ext cx="914400" cy="91440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6" name="组合 45"/>
          <p:cNvGrpSpPr/>
          <p:nvPr/>
        </p:nvGrpSpPr>
        <p:grpSpPr>
          <a:xfrm>
            <a:off x="1022097" y="6720651"/>
            <a:ext cx="785143" cy="78514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9" name="组合 48"/>
          <p:cNvGrpSpPr/>
          <p:nvPr/>
        </p:nvGrpSpPr>
        <p:grpSpPr>
          <a:xfrm>
            <a:off x="5284259" y="6039803"/>
            <a:ext cx="336655" cy="336655"/>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2" name="组合 51"/>
          <p:cNvGrpSpPr/>
          <p:nvPr/>
        </p:nvGrpSpPr>
        <p:grpSpPr>
          <a:xfrm>
            <a:off x="4242406" y="5769402"/>
            <a:ext cx="705433" cy="70543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5" name="组合 54"/>
          <p:cNvGrpSpPr/>
          <p:nvPr/>
        </p:nvGrpSpPr>
        <p:grpSpPr>
          <a:xfrm>
            <a:off x="7856586" y="-1411776"/>
            <a:ext cx="1572375" cy="1572375"/>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58" name="组合 57"/>
          <p:cNvGrpSpPr/>
          <p:nvPr/>
        </p:nvGrpSpPr>
        <p:grpSpPr>
          <a:xfrm>
            <a:off x="7890903" y="554196"/>
            <a:ext cx="297440" cy="297440"/>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1" name="组合 60"/>
          <p:cNvGrpSpPr/>
          <p:nvPr/>
        </p:nvGrpSpPr>
        <p:grpSpPr>
          <a:xfrm>
            <a:off x="2591301" y="6274859"/>
            <a:ext cx="1572375" cy="15723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3" name="椭圆 6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4" name="组合 63"/>
          <p:cNvGrpSpPr/>
          <p:nvPr/>
        </p:nvGrpSpPr>
        <p:grpSpPr>
          <a:xfrm>
            <a:off x="1700555" y="6142194"/>
            <a:ext cx="693589" cy="693589"/>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7" name="组合 66"/>
          <p:cNvGrpSpPr/>
          <p:nvPr/>
        </p:nvGrpSpPr>
        <p:grpSpPr>
          <a:xfrm>
            <a:off x="388171" y="6562346"/>
            <a:ext cx="422503" cy="42250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0" name="组合 69"/>
          <p:cNvGrpSpPr/>
          <p:nvPr/>
        </p:nvGrpSpPr>
        <p:grpSpPr>
          <a:xfrm>
            <a:off x="156219" y="6317936"/>
            <a:ext cx="211251" cy="21125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1600" kern="0">
                <a:solidFill>
                  <a:sysClr val="windowText" lastClr="000000"/>
                </a:solidFill>
                <a:latin typeface="Calibri" panose="020F0502020204030204"/>
                <a:ea typeface="宋体" panose="02010600030101010101" pitchFamily="2" charset="-122"/>
              </a:endParaRPr>
            </a:p>
          </p:txBody>
        </p:sp>
      </p:grpSp>
      <p:pic>
        <p:nvPicPr>
          <p:cNvPr id="39974" name="그림 43"/>
          <p:cNvPicPr>
            <a:picLocks noChangeAspect="1"/>
          </p:cNvPicPr>
          <p:nvPr/>
        </p:nvPicPr>
        <p:blipFill>
          <a:blip r:embed="rId1"/>
          <a:srcRect l="49583" t="32220" r="5309" b="14719"/>
          <a:stretch>
            <a:fillRect/>
          </a:stretch>
        </p:blipFill>
        <p:spPr>
          <a:xfrm>
            <a:off x="2980055" y="2794635"/>
            <a:ext cx="1250950" cy="1103630"/>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 calcmode="lin" valueType="num">
                                      <p:cBhvr>
                                        <p:cTn id="28" dur="500" fill="hold"/>
                                        <p:tgtEl>
                                          <p:spTgt spid="37"/>
                                        </p:tgtEl>
                                        <p:attrNameLst>
                                          <p:attrName>ppt_x</p:attrName>
                                        </p:attrNameLst>
                                      </p:cBhvr>
                                      <p:tavLst>
                                        <p:tav tm="0">
                                          <p:val>
                                            <p:fltVal val="0.5"/>
                                          </p:val>
                                        </p:tav>
                                        <p:tav tm="100000">
                                          <p:val>
                                            <p:strVal val="#ppt_x"/>
                                          </p:val>
                                        </p:tav>
                                      </p:tavLst>
                                    </p:anim>
                                    <p:anim calcmode="lin" valueType="num">
                                      <p:cBhvr>
                                        <p:cTn id="29" dur="500" fill="hold"/>
                                        <p:tgtEl>
                                          <p:spTgt spid="37"/>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7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30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ppt_x</p:attrName>
                                        </p:attrNameLst>
                                      </p:cBhvr>
                                      <p:tavLst>
                                        <p:tav tm="0">
                                          <p:val>
                                            <p:fltVal val="0.5"/>
                                          </p:val>
                                        </p:tav>
                                        <p:tav tm="100000">
                                          <p:val>
                                            <p:strVal val="#ppt_x"/>
                                          </p:val>
                                        </p:tav>
                                      </p:tavLst>
                                    </p:anim>
                                    <p:anim calcmode="lin" valueType="num">
                                      <p:cBhvr>
                                        <p:cTn id="41" dur="500" fill="hold"/>
                                        <p:tgtEl>
                                          <p:spTgt spid="43"/>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10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fltVal val="0"/>
                                          </p:val>
                                        </p:tav>
                                        <p:tav tm="100000">
                                          <p:val>
                                            <p:strVal val="#ppt_w"/>
                                          </p:val>
                                        </p:tav>
                                      </p:tavLst>
                                    </p:anim>
                                    <p:anim calcmode="lin" valueType="num">
                                      <p:cBhvr>
                                        <p:cTn id="45" dur="500" fill="hold"/>
                                        <p:tgtEl>
                                          <p:spTgt spid="46"/>
                                        </p:tgtEl>
                                        <p:attrNameLst>
                                          <p:attrName>ppt_h</p:attrName>
                                        </p:attrNameLst>
                                      </p:cBhvr>
                                      <p:tavLst>
                                        <p:tav tm="0">
                                          <p:val>
                                            <p:fltVal val="0"/>
                                          </p:val>
                                        </p:tav>
                                        <p:tav tm="100000">
                                          <p:val>
                                            <p:strVal val="#ppt_h"/>
                                          </p:val>
                                        </p:tav>
                                      </p:tavLst>
                                    </p:anim>
                                    <p:anim calcmode="lin" valueType="num">
                                      <p:cBhvr>
                                        <p:cTn id="46" dur="500" fill="hold"/>
                                        <p:tgtEl>
                                          <p:spTgt spid="46"/>
                                        </p:tgtEl>
                                        <p:attrNameLst>
                                          <p:attrName>ppt_x</p:attrName>
                                        </p:attrNameLst>
                                      </p:cBhvr>
                                      <p:tavLst>
                                        <p:tav tm="0">
                                          <p:val>
                                            <p:fltVal val="0.5"/>
                                          </p:val>
                                        </p:tav>
                                        <p:tav tm="100000">
                                          <p:val>
                                            <p:strVal val="#ppt_x"/>
                                          </p:val>
                                        </p:tav>
                                      </p:tavLst>
                                    </p:anim>
                                    <p:anim calcmode="lin" valueType="num">
                                      <p:cBhvr>
                                        <p:cTn id="47" dur="500" fill="hold"/>
                                        <p:tgtEl>
                                          <p:spTgt spid="4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60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 calcmode="lin" valueType="num">
                                      <p:cBhvr>
                                        <p:cTn id="52" dur="500" fill="hold"/>
                                        <p:tgtEl>
                                          <p:spTgt spid="49"/>
                                        </p:tgtEl>
                                        <p:attrNameLst>
                                          <p:attrName>ppt_x</p:attrName>
                                        </p:attrNameLst>
                                      </p:cBhvr>
                                      <p:tavLst>
                                        <p:tav tm="0">
                                          <p:val>
                                            <p:fltVal val="0.5"/>
                                          </p:val>
                                        </p:tav>
                                        <p:tav tm="100000">
                                          <p:val>
                                            <p:strVal val="#ppt_x"/>
                                          </p:val>
                                        </p:tav>
                                      </p:tavLst>
                                    </p:anim>
                                    <p:anim calcmode="lin" valueType="num">
                                      <p:cBhvr>
                                        <p:cTn id="53" dur="500" fill="hold"/>
                                        <p:tgtEl>
                                          <p:spTgt spid="4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3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 calcmode="lin" valueType="num">
                                      <p:cBhvr>
                                        <p:cTn id="58" dur="500" fill="hold"/>
                                        <p:tgtEl>
                                          <p:spTgt spid="52"/>
                                        </p:tgtEl>
                                        <p:attrNameLst>
                                          <p:attrName>ppt_x</p:attrName>
                                        </p:attrNameLst>
                                      </p:cBhvr>
                                      <p:tavLst>
                                        <p:tav tm="0">
                                          <p:val>
                                            <p:fltVal val="0.5"/>
                                          </p:val>
                                        </p:tav>
                                        <p:tav tm="100000">
                                          <p:val>
                                            <p:strVal val="#ppt_x"/>
                                          </p:val>
                                        </p:tav>
                                      </p:tavLst>
                                    </p:anim>
                                    <p:anim calcmode="lin" valueType="num">
                                      <p:cBhvr>
                                        <p:cTn id="59" dur="500" fill="hold"/>
                                        <p:tgtEl>
                                          <p:spTgt spid="5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 calcmode="lin" valueType="num">
                                      <p:cBhvr>
                                        <p:cTn id="64" dur="500" fill="hold"/>
                                        <p:tgtEl>
                                          <p:spTgt spid="55"/>
                                        </p:tgtEl>
                                        <p:attrNameLst>
                                          <p:attrName>ppt_x</p:attrName>
                                        </p:attrNameLst>
                                      </p:cBhvr>
                                      <p:tavLst>
                                        <p:tav tm="0">
                                          <p:val>
                                            <p:fltVal val="0.5"/>
                                          </p:val>
                                        </p:tav>
                                        <p:tav tm="100000">
                                          <p:val>
                                            <p:strVal val="#ppt_x"/>
                                          </p:val>
                                        </p:tav>
                                      </p:tavLst>
                                    </p:anim>
                                    <p:anim calcmode="lin" valueType="num">
                                      <p:cBhvr>
                                        <p:cTn id="65" dur="500" fill="hold"/>
                                        <p:tgtEl>
                                          <p:spTgt spid="5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60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 calcmode="lin" valueType="num">
                                      <p:cBhvr>
                                        <p:cTn id="70" dur="500" fill="hold"/>
                                        <p:tgtEl>
                                          <p:spTgt spid="58"/>
                                        </p:tgtEl>
                                        <p:attrNameLst>
                                          <p:attrName>ppt_x</p:attrName>
                                        </p:attrNameLst>
                                      </p:cBhvr>
                                      <p:tavLst>
                                        <p:tav tm="0">
                                          <p:val>
                                            <p:fltVal val="0.5"/>
                                          </p:val>
                                        </p:tav>
                                        <p:tav tm="100000">
                                          <p:val>
                                            <p:strVal val="#ppt_x"/>
                                          </p:val>
                                        </p:tav>
                                      </p:tavLst>
                                    </p:anim>
                                    <p:anim calcmode="lin" valueType="num">
                                      <p:cBhvr>
                                        <p:cTn id="71" dur="500" fill="hold"/>
                                        <p:tgtEl>
                                          <p:spTgt spid="5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 calcmode="lin" valueType="num">
                                      <p:cBhvr>
                                        <p:cTn id="76" dur="500" fill="hold"/>
                                        <p:tgtEl>
                                          <p:spTgt spid="61"/>
                                        </p:tgtEl>
                                        <p:attrNameLst>
                                          <p:attrName>ppt_x</p:attrName>
                                        </p:attrNameLst>
                                      </p:cBhvr>
                                      <p:tavLst>
                                        <p:tav tm="0">
                                          <p:val>
                                            <p:fltVal val="0.5"/>
                                          </p:val>
                                        </p:tav>
                                        <p:tav tm="100000">
                                          <p:val>
                                            <p:strVal val="#ppt_x"/>
                                          </p:val>
                                        </p:tav>
                                      </p:tavLst>
                                    </p:anim>
                                    <p:anim calcmode="lin" valueType="num">
                                      <p:cBhvr>
                                        <p:cTn id="77" dur="500" fill="hold"/>
                                        <p:tgtEl>
                                          <p:spTgt spid="6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 calcmode="lin" valueType="num">
                                      <p:cBhvr>
                                        <p:cTn id="82" dur="500" fill="hold"/>
                                        <p:tgtEl>
                                          <p:spTgt spid="64"/>
                                        </p:tgtEl>
                                        <p:attrNameLst>
                                          <p:attrName>ppt_x</p:attrName>
                                        </p:attrNameLst>
                                      </p:cBhvr>
                                      <p:tavLst>
                                        <p:tav tm="0">
                                          <p:val>
                                            <p:fltVal val="0.5"/>
                                          </p:val>
                                        </p:tav>
                                        <p:tav tm="100000">
                                          <p:val>
                                            <p:strVal val="#ppt_x"/>
                                          </p:val>
                                        </p:tav>
                                      </p:tavLst>
                                    </p:anim>
                                    <p:anim calcmode="lin" valueType="num">
                                      <p:cBhvr>
                                        <p:cTn id="83" dur="500" fill="hold"/>
                                        <p:tgtEl>
                                          <p:spTgt spid="6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fltVal val="0"/>
                                          </p:val>
                                        </p:tav>
                                        <p:tav tm="100000">
                                          <p:val>
                                            <p:strVal val="#ppt_w"/>
                                          </p:val>
                                        </p:tav>
                                      </p:tavLst>
                                    </p:anim>
                                    <p:anim calcmode="lin" valueType="num">
                                      <p:cBhvr>
                                        <p:cTn id="87" dur="500" fill="hold"/>
                                        <p:tgtEl>
                                          <p:spTgt spid="67"/>
                                        </p:tgtEl>
                                        <p:attrNameLst>
                                          <p:attrName>ppt_h</p:attrName>
                                        </p:attrNameLst>
                                      </p:cBhvr>
                                      <p:tavLst>
                                        <p:tav tm="0">
                                          <p:val>
                                            <p:fltVal val="0"/>
                                          </p:val>
                                        </p:tav>
                                        <p:tav tm="100000">
                                          <p:val>
                                            <p:strVal val="#ppt_h"/>
                                          </p:val>
                                        </p:tav>
                                      </p:tavLst>
                                    </p:anim>
                                    <p:anim calcmode="lin" valueType="num">
                                      <p:cBhvr>
                                        <p:cTn id="88" dur="500" fill="hold"/>
                                        <p:tgtEl>
                                          <p:spTgt spid="67"/>
                                        </p:tgtEl>
                                        <p:attrNameLst>
                                          <p:attrName>ppt_x</p:attrName>
                                        </p:attrNameLst>
                                      </p:cBhvr>
                                      <p:tavLst>
                                        <p:tav tm="0">
                                          <p:val>
                                            <p:fltVal val="0.5"/>
                                          </p:val>
                                        </p:tav>
                                        <p:tav tm="100000">
                                          <p:val>
                                            <p:strVal val="#ppt_x"/>
                                          </p:val>
                                        </p:tav>
                                      </p:tavLst>
                                    </p:anim>
                                    <p:anim calcmode="lin" valueType="num">
                                      <p:cBhvr>
                                        <p:cTn id="89" dur="500" fill="hold"/>
                                        <p:tgtEl>
                                          <p:spTgt spid="6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 calcmode="lin" valueType="num">
                                      <p:cBhvr>
                                        <p:cTn id="94" dur="500" fill="hold"/>
                                        <p:tgtEl>
                                          <p:spTgt spid="70"/>
                                        </p:tgtEl>
                                        <p:attrNameLst>
                                          <p:attrName>ppt_x</p:attrName>
                                        </p:attrNameLst>
                                      </p:cBhvr>
                                      <p:tavLst>
                                        <p:tav tm="0">
                                          <p:val>
                                            <p:fltVal val="0.5"/>
                                          </p:val>
                                        </p:tav>
                                        <p:tav tm="100000">
                                          <p:val>
                                            <p:strVal val="#ppt_x"/>
                                          </p:val>
                                        </p:tav>
                                      </p:tavLst>
                                    </p:anim>
                                    <p:anim calcmode="lin" valueType="num">
                                      <p:cBhvr>
                                        <p:cTn id="95" dur="500" fill="hold"/>
                                        <p:tgtEl>
                                          <p:spTgt spid="70"/>
                                        </p:tgtEl>
                                        <p:attrNameLst>
                                          <p:attrName>ppt_y</p:attrName>
                                        </p:attrNameLst>
                                      </p:cBhvr>
                                      <p:tavLst>
                                        <p:tav tm="0">
                                          <p:val>
                                            <p:fltVal val="0.5"/>
                                          </p:val>
                                        </p:tav>
                                        <p:tav tm="100000">
                                          <p:val>
                                            <p:strVal val="#ppt_y"/>
                                          </p:val>
                                        </p:tav>
                                      </p:tavLst>
                                    </p:anim>
                                  </p:childTnLst>
                                </p:cTn>
                              </p:par>
                              <p:par>
                                <p:cTn id="96" presetID="26" presetClass="emph" presetSubtype="0" repeatCount="3000" fill="hold" nodeType="withEffect">
                                  <p:stCondLst>
                                    <p:cond delay="600"/>
                                  </p:stCondLst>
                                  <p:childTnLst>
                                    <p:animEffect transition="out" filter="fade">
                                      <p:cBhvr>
                                        <p:cTn id="97" dur="500" tmFilter="0, 0; .2, .5; .8, .5; 1, 0"/>
                                        <p:tgtEl>
                                          <p:spTgt spid="34"/>
                                        </p:tgtEl>
                                      </p:cBhvr>
                                    </p:animEffect>
                                    <p:animScale>
                                      <p:cBhvr>
                                        <p:cTn id="98" dur="250" autoRev="1" fill="hold"/>
                                        <p:tgtEl>
                                          <p:spTgt spid="34"/>
                                        </p:tgtEl>
                                      </p:cBhvr>
                                      <p:by x="105000" y="105000"/>
                                    </p:animScale>
                                  </p:childTnLst>
                                </p:cTn>
                              </p:par>
                              <p:par>
                                <p:cTn id="99" presetID="26" presetClass="emph" presetSubtype="0" repeatCount="3000" fill="hold" nodeType="withEffect">
                                  <p:stCondLst>
                                    <p:cond delay="710"/>
                                  </p:stCondLst>
                                  <p:childTnLst>
                                    <p:animEffect transition="out" filter="fade">
                                      <p:cBhvr>
                                        <p:cTn id="100" dur="500" tmFilter="0, 0; .2, .5; .8, .5; 1, 0"/>
                                        <p:tgtEl>
                                          <p:spTgt spid="55"/>
                                        </p:tgtEl>
                                      </p:cBhvr>
                                    </p:animEffect>
                                    <p:animScale>
                                      <p:cBhvr>
                                        <p:cTn id="101" dur="250" autoRev="1" fill="hold"/>
                                        <p:tgtEl>
                                          <p:spTgt spid="55"/>
                                        </p:tgtEl>
                                      </p:cBhvr>
                                      <p:by x="105000" y="105000"/>
                                    </p:animScale>
                                  </p:childTnLst>
                                </p:cTn>
                              </p:par>
                              <p:par>
                                <p:cTn id="102" presetID="26" presetClass="emph" presetSubtype="0" repeatCount="3000" fill="hold" nodeType="withEffect">
                                  <p:stCondLst>
                                    <p:cond delay="410"/>
                                  </p:stCondLst>
                                  <p:childTnLst>
                                    <p:animEffect transition="out" filter="fade">
                                      <p:cBhvr>
                                        <p:cTn id="103" dur="500" tmFilter="0, 0; .2, .5; .8, .5; 1, 0"/>
                                        <p:tgtEl>
                                          <p:spTgt spid="61"/>
                                        </p:tgtEl>
                                      </p:cBhvr>
                                    </p:animEffect>
                                    <p:animScale>
                                      <p:cBhvr>
                                        <p:cTn id="104" dur="250" autoRev="1" fill="hold"/>
                                        <p:tgtEl>
                                          <p:spTgt spid="61"/>
                                        </p:tgtEl>
                                      </p:cBhvr>
                                      <p:by x="105000" y="105000"/>
                                    </p:animScale>
                                  </p:childTnLst>
                                </p:cTn>
                              </p:par>
                              <p:par>
                                <p:cTn id="105" presetID="26" presetClass="emph" presetSubtype="0" repeatCount="3000" fill="hold" nodeType="withEffect">
                                  <p:stCondLst>
                                    <p:cond delay="810"/>
                                  </p:stCondLst>
                                  <p:childTnLst>
                                    <p:animEffect transition="out" filter="fade">
                                      <p:cBhvr>
                                        <p:cTn id="106" dur="500" tmFilter="0, 0; .2, .5; .8, .5; 1, 0"/>
                                        <p:tgtEl>
                                          <p:spTgt spid="64"/>
                                        </p:tgtEl>
                                      </p:cBhvr>
                                    </p:animEffect>
                                    <p:animScale>
                                      <p:cBhvr>
                                        <p:cTn id="107"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249680"/>
            <a:ext cx="10800080" cy="508635"/>
          </a:xfrm>
          <a:prstGeom prst="rect">
            <a:avLst/>
          </a:prstGeom>
          <a:noFill/>
          <a:ln w="9525">
            <a:noFill/>
          </a:ln>
        </p:spPr>
        <p:txBody>
          <a:bodyPr wrap="square">
            <a:spAutoFit/>
          </a:bodyPr>
          <a:lstStyle/>
          <a:p>
            <a:pPr marL="12700" algn="l" rtl="0" eaLnBrk="0">
              <a:lnSpc>
                <a:spcPct val="97000"/>
              </a:lnSpc>
            </a:pPr>
            <a:r>
              <a:rPr sz="2800" kern="0" spc="8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霍尔效应和霍尔元件</a:t>
            </a:r>
            <a:endParaRPr lang="zh-CN" altLang="en-US" sz="2800" b="1" dirty="0">
              <a:solidFill>
                <a:srgbClr val="1C85B6"/>
              </a:solidFill>
              <a:latin typeface="微软雅黑" panose="020B0503020204020204" charset="-122"/>
              <a:ea typeface="微软雅黑" panose="020B0503020204020204" charset="-122"/>
            </a:endParaRPr>
          </a:p>
        </p:txBody>
      </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超级链接</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99745" y="346075"/>
            <a:ext cx="876300" cy="781050"/>
            <a:chOff x="787" y="545"/>
            <a:chExt cx="1380" cy="1230"/>
          </a:xfrm>
        </p:grpSpPr>
        <p:grpSp>
          <p:nvGrpSpPr>
            <p:cNvPr id="3" name="组合 2"/>
            <p:cNvGrpSpPr/>
            <p:nvPr/>
          </p:nvGrpSpPr>
          <p:grpSpPr>
            <a:xfrm>
              <a:off x="787" y="545"/>
              <a:ext cx="1380" cy="1230"/>
              <a:chOff x="8370" y="4384"/>
              <a:chExt cx="2280" cy="2032"/>
            </a:xfrm>
          </p:grpSpPr>
          <p:grpSp>
            <p:nvGrpSpPr>
              <p:cNvPr id="4" name="组合 158"/>
              <p:cNvGrpSpPr/>
              <p:nvPr/>
            </p:nvGrpSpPr>
            <p:grpSpPr>
              <a:xfrm>
                <a:off x="8370" y="4384"/>
                <a:ext cx="2280" cy="2032"/>
                <a:chOff x="3720691" y="2824413"/>
                <a:chExt cx="1341120" cy="1209172"/>
              </a:xfrm>
            </p:grpSpPr>
            <p:sp>
              <p:nvSpPr>
                <p:cNvPr id="7"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pic>
          <p:nvPicPr>
            <p:cNvPr id="12299" name="图片 65"/>
            <p:cNvPicPr>
              <a:picLocks noChangeAspect="1"/>
            </p:cNvPicPr>
            <p:nvPr/>
          </p:nvPicPr>
          <p:blipFill>
            <a:blip r:embed="rId1"/>
            <a:stretch>
              <a:fillRect/>
            </a:stretch>
          </p:blipFill>
          <p:spPr>
            <a:xfrm>
              <a:off x="1063" y="730"/>
              <a:ext cx="837" cy="837"/>
            </a:xfrm>
            <a:prstGeom prst="rect">
              <a:avLst/>
            </a:prstGeom>
            <a:noFill/>
            <a:ln w="9525">
              <a:noFill/>
            </a:ln>
          </p:spPr>
        </p:pic>
      </p:grpSp>
      <p:sp>
        <p:nvSpPr>
          <p:cNvPr id="5" name="文本框 4"/>
          <p:cNvSpPr txBox="1"/>
          <p:nvPr/>
        </p:nvSpPr>
        <p:spPr>
          <a:xfrm>
            <a:off x="674370" y="2019935"/>
            <a:ext cx="10899775" cy="3337560"/>
          </a:xfrm>
          <a:prstGeom prst="rect">
            <a:avLst/>
          </a:prstGeom>
          <a:noFill/>
        </p:spPr>
        <p:txBody>
          <a:bodyPr wrap="square" lIns="0" tIns="0" rIns="0" bIns="0" rtlCol="0">
            <a:spAutoFit/>
          </a:bodyPr>
          <a:p>
            <a:pPr marL="287020" algn="l" rtl="0" eaLnBrk="0">
              <a:lnSpc>
                <a:spcPct val="90000"/>
              </a:lnSpc>
            </a:pPr>
            <a:r>
              <a:rPr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 </a:t>
            </a:r>
            <a:r>
              <a:rPr sz="1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霍尔效应和霍尔</a:t>
            </a:r>
            <a:r>
              <a:rPr sz="1600" kern="0" spc="10" dirty="0">
                <a:solidFill>
                  <a:srgbClr val="000000">
                    <a:alpha val="100000"/>
                  </a:srgbClr>
                </a:solidFill>
                <a:latin typeface="黑体" panose="02010609060101010101" charset="-122"/>
                <a:ea typeface="黑体" panose="02010609060101010101" charset="-122"/>
                <a:cs typeface="黑体" panose="02010609060101010101" charset="-122"/>
                <a:sym typeface="+mn-ea"/>
              </a:rPr>
              <a:t>元件</a:t>
            </a:r>
            <a:endParaRPr sz="1600" dirty="0">
              <a:latin typeface="黑体" panose="02010609060101010101" charset="-122"/>
              <a:ea typeface="黑体" panose="02010609060101010101" charset="-122"/>
              <a:cs typeface="黑体" panose="02010609060101010101" charset="-122"/>
            </a:endParaRPr>
          </a:p>
          <a:p>
            <a:pPr marL="12700" indent="264795" algn="l" rtl="0" eaLnBrk="0">
              <a:lnSpc>
                <a:spcPct val="143000"/>
              </a:lnSpc>
              <a:spcBef>
                <a:spcPts val="355"/>
              </a:spcBef>
            </a:pP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某些半导体材料</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,如砷化铟(</a:t>
            </a:r>
            <a:r>
              <a:rPr sz="16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InAs</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、锑化铟</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InSb</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、砷化镓(</a:t>
            </a:r>
            <a:r>
              <a:rPr sz="16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GaAs</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、锗(</a:t>
            </a:r>
            <a:r>
              <a:rPr sz="16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Ge</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等</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,将其置于一  </a:t>
            </a:r>
            <a:r>
              <a:rPr sz="1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磁场中</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,若在与磁场垂直的方向上加一控制电</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流</a:t>
            </a:r>
            <a:r>
              <a:rPr sz="16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,则在与磁场和电流垂直的方向上便会产生霍</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尔电压</a:t>
            </a:r>
            <a:r>
              <a:rPr sz="16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,这一现象是一位名叫霍尔的</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人发现的</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因此称之为霍尔效应</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2-3-8 所示</a:t>
            </a:r>
            <a:r>
              <a:rPr sz="1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。能产</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生霍尔效应的半导体器件称为霍尔元件。</a:t>
            </a:r>
            <a:endParaRPr sz="1600" dirty="0">
              <a:latin typeface="微软雅黑" panose="020B0503020204020204" charset="-122"/>
              <a:ea typeface="微软雅黑" panose="020B0503020204020204" charset="-122"/>
              <a:cs typeface="微软雅黑" panose="020B0503020204020204" charset="-122"/>
            </a:endParaRPr>
          </a:p>
          <a:p>
            <a:pPr marL="276225" algn="l" rtl="0" eaLnBrk="0">
              <a:lnSpc>
                <a:spcPct val="93000"/>
              </a:lnSpc>
              <a:spcBef>
                <a:spcPts val="670"/>
              </a:spcBef>
            </a:pP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 </a:t>
            </a:r>
            <a:r>
              <a:rPr sz="1600" kern="0" spc="30" dirty="0">
                <a:solidFill>
                  <a:srgbClr val="000000">
                    <a:alpha val="100000"/>
                  </a:srgbClr>
                </a:solidFill>
                <a:latin typeface="黑体" panose="02010609060101010101" charset="-122"/>
                <a:ea typeface="黑体" panose="02010609060101010101" charset="-122"/>
                <a:cs typeface="黑体" panose="02010609060101010101" charset="-122"/>
                <a:sym typeface="+mn-ea"/>
              </a:rPr>
              <a:t>霍尔元件在汽车上的</a:t>
            </a:r>
            <a:r>
              <a:rPr sz="1600" kern="0" spc="20" dirty="0">
                <a:solidFill>
                  <a:srgbClr val="000000">
                    <a:alpha val="100000"/>
                  </a:srgbClr>
                </a:solidFill>
                <a:latin typeface="黑体" panose="02010609060101010101" charset="-122"/>
                <a:ea typeface="黑体" panose="02010609060101010101" charset="-122"/>
                <a:cs typeface="黑体" panose="02010609060101010101" charset="-122"/>
                <a:sym typeface="+mn-ea"/>
              </a:rPr>
              <a:t>应用</a:t>
            </a:r>
            <a:endParaRPr sz="1600" dirty="0">
              <a:latin typeface="黑体" panose="02010609060101010101" charset="-122"/>
              <a:ea typeface="黑体" panose="02010609060101010101" charset="-122"/>
              <a:cs typeface="黑体" panose="02010609060101010101" charset="-122"/>
            </a:endParaRPr>
          </a:p>
          <a:p>
            <a:pPr marL="17780" algn="l" rtl="0" eaLnBrk="0">
              <a:lnSpc>
                <a:spcPct val="97000"/>
              </a:lnSpc>
              <a:spcBef>
                <a:spcPts val="310"/>
              </a:spcBef>
            </a:pPr>
            <a:r>
              <a:rPr lang="en-US"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霍尔式传感器是一种结构十分简单、价格非</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常低廉、性能可靠、使用方便的传感器</a:t>
            </a:r>
            <a:r>
              <a:rPr sz="1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,在汽车及各工程领域得到了广泛应用</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。它可用来</a:t>
            </a:r>
            <a:r>
              <a:rPr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测量速度、转速、位置、位移等多种不同的物理量</a:t>
            </a:r>
            <a:r>
              <a:rPr sz="1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在汽车位置传感器和速度传感器中</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,常</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用霍尔元件作为检测元件</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,如霍尔式曲轴位置传感器、霍尔式轮速传感器</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。电控燃油顺序</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喷射系统中的霍尔式判缸信号传感器</a:t>
            </a:r>
            <a:r>
              <a:rPr sz="1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sz="16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9 所示</a:t>
            </a:r>
            <a:r>
              <a:rPr sz="16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。信号转子上的缺口数与发动机</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气缸数相同</a:t>
            </a:r>
            <a:r>
              <a:rPr sz="16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。当信号转子的缺口到达永磁体</a:t>
            </a:r>
            <a:r>
              <a:rPr sz="16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 和霍尔元件 3 之间时</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由于磁场可以垂直作</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用到霍尔元件 3 上</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因此在霍尔元件中便产生一霍尔电压</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信号</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当缺口转离永磁体和霍尔</a:t>
            </a:r>
            <a:r>
              <a:rPr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元件时</a:t>
            </a:r>
            <a:r>
              <a:rPr sz="16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由于磁感线遇到导磁材料时</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,其磁感线的路径发生变化</a:t>
            </a:r>
            <a:r>
              <a:rPr sz="16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,没有磁场作用到霍尔元</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件上</a:t>
            </a:r>
            <a:r>
              <a:rPr sz="16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因此没有霍尔电压输出</a:t>
            </a:r>
            <a:r>
              <a:rPr lang="zh-CN" sz="16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1600" dirty="0">
              <a:latin typeface="微软雅黑" panose="020B0503020204020204" charset="-122"/>
              <a:ea typeface="微软雅黑" panose="020B0503020204020204" charset="-122"/>
              <a:cs typeface="微软雅黑" panose="020B0503020204020204" charset="-122"/>
            </a:endParaRPr>
          </a:p>
          <a:p>
            <a:pPr marL="278130" algn="l" rtl="0" eaLnBrk="0">
              <a:lnSpc>
                <a:spcPct val="93000"/>
              </a:lnSpc>
              <a:spcBef>
                <a:spcPts val="0"/>
              </a:spcBef>
            </a:pPr>
            <a:endParaRPr lang="zh-CN" altLang="en-US" sz="1600" dirty="0">
              <a:solidFill>
                <a:schemeClr val="tx1">
                  <a:lumMod val="75000"/>
                  <a:lumOff val="25000"/>
                </a:schemeClr>
              </a:solidFill>
              <a:latin typeface="Arial" panose="020B0604020202020204" pitchFamily="34" charset="0"/>
              <a:ea typeface="微软雅黑" panose="020B0503020204020204" charset="-122"/>
            </a:endParaRPr>
          </a:p>
        </p:txBody>
      </p:sp>
      <p:pic>
        <p:nvPicPr>
          <p:cNvPr id="6" name="图片 5"/>
          <p:cNvPicPr>
            <a:picLocks noChangeAspect="1"/>
          </p:cNvPicPr>
          <p:nvPr/>
        </p:nvPicPr>
        <p:blipFill>
          <a:blip r:embed="rId2"/>
          <a:stretch>
            <a:fillRect/>
          </a:stretch>
        </p:blipFill>
        <p:spPr>
          <a:xfrm>
            <a:off x="1968500" y="5138420"/>
            <a:ext cx="2118360" cy="1623060"/>
          </a:xfrm>
          <a:prstGeom prst="rect">
            <a:avLst/>
          </a:prstGeom>
        </p:spPr>
      </p:pic>
      <p:pic>
        <p:nvPicPr>
          <p:cNvPr id="10" name="图片 9"/>
          <p:cNvPicPr>
            <a:picLocks noChangeAspect="1"/>
          </p:cNvPicPr>
          <p:nvPr/>
        </p:nvPicPr>
        <p:blipFill>
          <a:blip r:embed="rId3"/>
          <a:stretch>
            <a:fillRect/>
          </a:stretch>
        </p:blipFill>
        <p:spPr>
          <a:xfrm>
            <a:off x="6212205" y="5138420"/>
            <a:ext cx="3373120" cy="1623060"/>
          </a:xfrm>
          <a:prstGeom prst="rect">
            <a:avLst/>
          </a:prstGeom>
        </p:spPr>
      </p:pic>
    </p:spTree>
  </p:cSld>
  <p:clrMapOvr>
    <a:masterClrMapping/>
  </p:clrMapOvr>
  <p:transition spd="slow">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992120" y="2110105"/>
            <a:ext cx="1666875" cy="166751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2932430" y="2470785"/>
            <a:ext cx="1750695" cy="923290"/>
          </a:xfrm>
          <a:prstGeom prst="rect">
            <a:avLst/>
          </a:prstGeom>
          <a:noFill/>
        </p:spPr>
        <p:txBody>
          <a:bodyPr wrap="square" lIns="0" tIns="0" rIns="0" bIns="0" rtlCol="0">
            <a:spAutoFit/>
          </a:bodyPr>
          <a:lstStyle/>
          <a:p>
            <a:pPr algn="ctr"/>
            <a:r>
              <a:rPr lang="zh-CN" altLang="en-US" sz="6000" b="1" dirty="0">
                <a:solidFill>
                  <a:schemeClr val="tx2">
                    <a:lumMod val="75000"/>
                  </a:schemeClr>
                </a:solidFill>
                <a:latin typeface="微软雅黑" panose="020B0503020204020204" charset="-122"/>
                <a:ea typeface="微软雅黑" panose="020B0503020204020204" charset="-122"/>
              </a:rPr>
              <a:t>谢</a:t>
            </a:r>
            <a:endParaRPr lang="zh-CN" altLang="en-US" sz="6000" b="1" dirty="0">
              <a:solidFill>
                <a:schemeClr val="tx2">
                  <a:lumMod val="75000"/>
                </a:schemeClr>
              </a:solidFill>
              <a:latin typeface="微软雅黑" panose="020B0503020204020204" charset="-122"/>
              <a:ea typeface="微软雅黑" panose="020B0503020204020204" charset="-122"/>
            </a:endParaRPr>
          </a:p>
        </p:txBody>
      </p:sp>
      <p:grpSp>
        <p:nvGrpSpPr>
          <p:cNvPr id="32" name="组合 31"/>
          <p:cNvGrpSpPr/>
          <p:nvPr/>
        </p:nvGrpSpPr>
        <p:grpSpPr>
          <a:xfrm>
            <a:off x="4395470" y="2110105"/>
            <a:ext cx="1666875" cy="166751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5"/>
          <p:cNvSpPr txBox="1"/>
          <p:nvPr/>
        </p:nvSpPr>
        <p:spPr>
          <a:xfrm>
            <a:off x="4260215" y="2470785"/>
            <a:ext cx="1750695" cy="923290"/>
          </a:xfrm>
          <a:prstGeom prst="rect">
            <a:avLst/>
          </a:prstGeom>
          <a:noFill/>
        </p:spPr>
        <p:txBody>
          <a:bodyPr wrap="square" lIns="0" tIns="0" rIns="0" bIns="0" rtlCol="0">
            <a:spAutoFit/>
          </a:bodyPr>
          <a:lstStyle/>
          <a:p>
            <a:pPr algn="ctr"/>
            <a:r>
              <a:rPr lang="zh-CN" altLang="en-US" sz="6000" b="1" dirty="0">
                <a:solidFill>
                  <a:schemeClr val="accent6"/>
                </a:solidFill>
                <a:latin typeface="微软雅黑" panose="020B0503020204020204" charset="-122"/>
                <a:ea typeface="微软雅黑" panose="020B0503020204020204" charset="-122"/>
              </a:rPr>
              <a:t>谢</a:t>
            </a:r>
            <a:endParaRPr lang="zh-CN" altLang="en-US" sz="6000" b="1" dirty="0">
              <a:solidFill>
                <a:schemeClr val="accent6"/>
              </a:solidFill>
              <a:latin typeface="微软雅黑" panose="020B0503020204020204" charset="-122"/>
              <a:ea typeface="微软雅黑" panose="020B0503020204020204" charset="-122"/>
            </a:endParaRPr>
          </a:p>
        </p:txBody>
      </p:sp>
      <p:grpSp>
        <p:nvGrpSpPr>
          <p:cNvPr id="37" name="组合 36"/>
          <p:cNvGrpSpPr/>
          <p:nvPr/>
        </p:nvGrpSpPr>
        <p:grpSpPr>
          <a:xfrm>
            <a:off x="5699125" y="2110105"/>
            <a:ext cx="1666875" cy="1667510"/>
            <a:chOff x="304800" y="673100"/>
            <a:chExt cx="4000500" cy="4000500"/>
          </a:xfrm>
          <a:effectLst>
            <a:outerShdw blurRad="444500" dist="254000" dir="8100000" algn="tr" rotWithShape="0">
              <a:prstClr val="black">
                <a:alpha val="50000"/>
              </a:prstClr>
            </a:outerShdw>
          </a:effectLst>
        </p:grpSpPr>
        <p:sp>
          <p:nvSpPr>
            <p:cNvPr id="2" name="同心圆 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45"/>
          <p:cNvSpPr txBox="1"/>
          <p:nvPr/>
        </p:nvSpPr>
        <p:spPr>
          <a:xfrm>
            <a:off x="5626735" y="2470785"/>
            <a:ext cx="1750695" cy="923290"/>
          </a:xfrm>
          <a:prstGeom prst="rect">
            <a:avLst/>
          </a:prstGeom>
          <a:noFill/>
        </p:spPr>
        <p:txBody>
          <a:bodyPr wrap="square" lIns="0" tIns="0" rIns="0" bIns="0" rtlCol="0">
            <a:spAutoFit/>
          </a:bodyPr>
          <a:lstStyle/>
          <a:p>
            <a:pPr algn="ctr"/>
            <a:r>
              <a:rPr lang="zh-CN" altLang="en-US" sz="6000" b="1" dirty="0">
                <a:solidFill>
                  <a:schemeClr val="accent2">
                    <a:lumMod val="60000"/>
                    <a:lumOff val="40000"/>
                  </a:schemeClr>
                </a:solidFill>
                <a:latin typeface="微软雅黑" panose="020B0503020204020204" charset="-122"/>
                <a:ea typeface="微软雅黑" panose="020B0503020204020204" charset="-122"/>
              </a:rPr>
              <a:t>观</a:t>
            </a:r>
            <a:endParaRPr lang="zh-CN" altLang="en-US" sz="6000" b="1" dirty="0">
              <a:solidFill>
                <a:schemeClr val="accent2">
                  <a:lumMod val="60000"/>
                  <a:lumOff val="40000"/>
                </a:schemeClr>
              </a:solidFill>
              <a:latin typeface="微软雅黑" panose="020B0503020204020204" charset="-122"/>
              <a:ea typeface="微软雅黑" panose="020B0503020204020204" charset="-122"/>
            </a:endParaRPr>
          </a:p>
        </p:txBody>
      </p:sp>
      <p:grpSp>
        <p:nvGrpSpPr>
          <p:cNvPr id="21" name="组合 20"/>
          <p:cNvGrpSpPr/>
          <p:nvPr/>
        </p:nvGrpSpPr>
        <p:grpSpPr>
          <a:xfrm>
            <a:off x="7102475" y="2110105"/>
            <a:ext cx="1666875" cy="166751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49"/>
          <p:cNvSpPr txBox="1"/>
          <p:nvPr/>
        </p:nvSpPr>
        <p:spPr>
          <a:xfrm>
            <a:off x="7042785" y="2470785"/>
            <a:ext cx="1750695" cy="923290"/>
          </a:xfrm>
          <a:prstGeom prst="rect">
            <a:avLst/>
          </a:prstGeom>
          <a:noFill/>
        </p:spPr>
        <p:txBody>
          <a:bodyPr wrap="square" lIns="0" tIns="0" rIns="0" bIns="0" rtlCol="0">
            <a:spAutoFit/>
          </a:bodyPr>
          <a:lstStyle/>
          <a:p>
            <a:pPr algn="ctr"/>
            <a:r>
              <a:rPr lang="zh-CN" altLang="en-US" sz="6000" b="1" dirty="0">
                <a:solidFill>
                  <a:schemeClr val="accent5"/>
                </a:solidFill>
                <a:latin typeface="微软雅黑" panose="020B0503020204020204" charset="-122"/>
                <a:ea typeface="微软雅黑" panose="020B0503020204020204" charset="-122"/>
              </a:rPr>
              <a:t>看</a:t>
            </a:r>
            <a:endParaRPr lang="zh-CN" altLang="en-US" sz="6000" b="1" dirty="0">
              <a:solidFill>
                <a:schemeClr val="accent5"/>
              </a:solidFill>
              <a:latin typeface="微软雅黑" panose="020B0503020204020204" charset="-122"/>
              <a:ea typeface="微软雅黑" panose="020B0503020204020204" charset="-122"/>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699" y="2039013"/>
            <a:ext cx="10799445" cy="247015"/>
          </a:xfrm>
          <a:prstGeom prst="rect">
            <a:avLst/>
          </a:prstGeom>
          <a:noFill/>
          <a:ln w="9525">
            <a:noFill/>
          </a:ln>
        </p:spPr>
        <p:txBody>
          <a:bodyPr wrap="square">
            <a:spAutoFit/>
          </a:bodyPr>
          <a:lstStyle/>
          <a:p>
            <a:pPr algn="r" rtl="0" eaLnBrk="0">
              <a:lnSpc>
                <a:spcPts val="1215"/>
              </a:lnSpc>
            </a:pP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李先生一辆 2021 款哈弗汽车电喇叭不响</a:t>
            </a:r>
            <a:r>
              <a:rPr sz="28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,请对其进行检修。</a:t>
            </a:r>
            <a:endParaRPr lang="zh-CN" altLang="en-US" sz="2300" dirty="0">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作业案例</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74700" y="1365250"/>
            <a:ext cx="10925810" cy="3677920"/>
          </a:xfrm>
          <a:prstGeom prst="rect">
            <a:avLst/>
          </a:prstGeom>
          <a:noFill/>
          <a:ln w="9525">
            <a:noFill/>
          </a:ln>
        </p:spPr>
        <p:txBody>
          <a:bodyPr wrap="square">
            <a:spAutoFit/>
          </a:bodyPr>
          <a:lstStyle/>
          <a:p>
            <a:pPr indent="-457200" algn="ctr" fontAlgn="auto">
              <a:lnSpc>
                <a:spcPct val="150000"/>
              </a:lnSpc>
            </a:pPr>
            <a:r>
              <a:rPr lang="zh-CN" altLang="en-US" sz="2800" b="1" dirty="0">
                <a:solidFill>
                  <a:srgbClr val="1C85B6"/>
                </a:solidFill>
                <a:uFillTx/>
                <a:latin typeface="微软雅黑" panose="020B0503020204020204" charset="-122"/>
                <a:ea typeface="微软雅黑" panose="020B0503020204020204" charset="-122"/>
                <a:cs typeface="微软雅黑" panose="020B0503020204020204" charset="-122"/>
              </a:rPr>
              <a:t>学习资料</a:t>
            </a:r>
            <a:r>
              <a:rPr lang="en-US" altLang="zh-CN" sz="2800" b="1" dirty="0">
                <a:solidFill>
                  <a:srgbClr val="1C85B6"/>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1C85B6"/>
                </a:solidFill>
                <a:uFillTx/>
                <a:latin typeface="微软雅黑" panose="020B0503020204020204" charset="-122"/>
                <a:ea typeface="微软雅黑" panose="020B0503020204020204" charset="-122"/>
                <a:cs typeface="微软雅黑" panose="020B0503020204020204" charset="-122"/>
              </a:rPr>
              <a:t>  </a:t>
            </a:r>
            <a:r>
              <a:rPr sz="2800" kern="0" spc="30" dirty="0">
                <a:solidFill>
                  <a:srgbClr val="00AEEF">
                    <a:alpha val="100000"/>
                  </a:srgbClr>
                </a:solidFill>
                <a:latin typeface="微软雅黑" panose="020B0503020204020204" charset="-122"/>
                <a:ea typeface="微软雅黑" panose="020B0503020204020204" charset="-122"/>
                <a:cs typeface="微软雅黑" panose="020B0503020204020204" charset="-122"/>
                <a:sym typeface="+mn-ea"/>
              </a:rPr>
              <a:t>磁体</a:t>
            </a:r>
            <a:endParaRPr sz="2800" dirty="0">
              <a:latin typeface="微软雅黑" panose="020B0503020204020204" charset="-122"/>
              <a:ea typeface="微软雅黑" panose="020B0503020204020204" charset="-122"/>
              <a:cs typeface="微软雅黑" panose="020B0503020204020204" charset="-122"/>
            </a:endParaRPr>
          </a:p>
          <a:p>
            <a:pPr marL="13970" indent="266700" algn="l" rtl="0" eaLnBrk="0">
              <a:lnSpc>
                <a:spcPct val="126000"/>
              </a:lnSpc>
            </a:pP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物体能够吸引铁、钴、镍等物质的性质称为磁性</a:t>
            </a:r>
            <a:r>
              <a:rPr sz="23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。具有磁性的物体称为磁体</a:t>
            </a:r>
            <a:r>
              <a:rPr sz="23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。大量实</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验证明</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,磁体主要具有以下性质。</a:t>
            </a:r>
            <a:endParaRPr sz="2300" dirty="0">
              <a:latin typeface="微软雅黑" panose="020B0503020204020204" charset="-122"/>
              <a:ea typeface="微软雅黑" panose="020B0503020204020204" charset="-122"/>
              <a:cs typeface="微软雅黑" panose="020B0503020204020204" charset="-122"/>
            </a:endParaRPr>
          </a:p>
          <a:p>
            <a:pPr marL="12700" indent="265430" algn="l" rtl="0" eaLnBrk="0">
              <a:lnSpc>
                <a:spcPct val="140000"/>
              </a:lnSpc>
              <a:spcBef>
                <a:spcPts val="260"/>
              </a:spcBef>
            </a:pP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第一</a:t>
            </a:r>
            <a:r>
              <a:rPr sz="2300" kern="0" spc="-1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,磁体两端磁性</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最强</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,称为磁极</a:t>
            </a:r>
            <a:r>
              <a:rPr sz="23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。磁极具有南北指向性</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,通常把指向南端的磁极</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称为南极</a:t>
            </a:r>
            <a:r>
              <a:rPr sz="23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 S 表示</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;指向北端的磁极称为北极</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 N 表示</a:t>
            </a:r>
            <a:r>
              <a:rPr sz="23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 极和 S 极总是成对出现并</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且强度相等</a:t>
            </a:r>
            <a:r>
              <a:rPr sz="23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,不存在独立的 N 极和 S 极</a:t>
            </a:r>
            <a:r>
              <a:rPr sz="23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a:t>
            </a:r>
            <a:r>
              <a:rPr sz="23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3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 所示。</a:t>
            </a:r>
            <a:endParaRPr sz="2300" dirty="0">
              <a:latin typeface="微软雅黑" panose="020B0503020204020204" charset="-122"/>
              <a:ea typeface="微软雅黑" panose="020B0503020204020204" charset="-122"/>
              <a:cs typeface="微软雅黑" panose="020B0503020204020204" charset="-122"/>
            </a:endParaRPr>
          </a:p>
          <a:p>
            <a:pPr indent="-457200" algn="ctr" fontAlgn="auto">
              <a:lnSpc>
                <a:spcPct val="150000"/>
              </a:lnSpc>
            </a:pP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6" descr="磁铁"/>
          <p:cNvPicPr>
            <a:picLocks noChangeAspect="1"/>
          </p:cNvPicPr>
          <p:nvPr/>
        </p:nvPicPr>
        <p:blipFill>
          <a:blip r:embed="rId2"/>
          <a:stretch>
            <a:fillRect/>
          </a:stretch>
        </p:blipFill>
        <p:spPr>
          <a:xfrm>
            <a:off x="3910648" y="4436110"/>
            <a:ext cx="3376295" cy="2421890"/>
          </a:xfrm>
          <a:prstGeom prst="rect">
            <a:avLst/>
          </a:prstGeom>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440055" y="1365250"/>
            <a:ext cx="11260455" cy="2535555"/>
          </a:xfrm>
          <a:prstGeom prst="rect">
            <a:avLst/>
          </a:prstGeom>
          <a:noFill/>
          <a:ln w="9525">
            <a:noFill/>
          </a:ln>
        </p:spPr>
        <p:txBody>
          <a:bodyPr wrap="square">
            <a:spAutoFit/>
          </a:bodyPr>
          <a:p>
            <a:pPr marL="12700" indent="265430" algn="l" rtl="0" eaLnBrk="0">
              <a:lnSpc>
                <a:spcPct val="136000"/>
              </a:lnSpc>
              <a:spcBef>
                <a:spcPts val="155"/>
              </a:spcBef>
            </a:pP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第二</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3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同名磁极互相排斥</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,异名磁极互相吸引</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,磁极之间存在</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相互作用力</a:t>
            </a:r>
            <a:r>
              <a:rPr sz="23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,如图 2-</a:t>
            </a:r>
            <a:r>
              <a:rPr sz="23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3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300" kern="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所示。</a:t>
            </a:r>
            <a:endPar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2700" indent="265430" algn="l" rtl="0" eaLnBrk="0">
              <a:lnSpc>
                <a:spcPct val="136000"/>
              </a:lnSpc>
              <a:spcBef>
                <a:spcPts val="155"/>
              </a:spcBef>
            </a:pPr>
            <a:r>
              <a:rPr lang="zh-CN" altLang="en-US" sz="2300" dirty="0">
                <a:solidFill>
                  <a:schemeClr val="tx1">
                    <a:lumMod val="75000"/>
                    <a:lumOff val="25000"/>
                  </a:schemeClr>
                </a:solidFill>
                <a:latin typeface="Arial" panose="020B0604020202020204" pitchFamily="34" charset="0"/>
                <a:ea typeface="微软雅黑" panose="020B0503020204020204" charset="-122"/>
              </a:rPr>
              <a:t>第三</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原来没有磁性的铁磁物质</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放在磁铁旁边会获得磁性</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称为磁化</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。被磁化的铁</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磁物质远离磁铁后仍保留一定的磁性</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称为剩磁。</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marL="12700" indent="265430" algn="l" rtl="0" eaLnBrk="0">
              <a:lnSpc>
                <a:spcPct val="136000"/>
              </a:lnSpc>
              <a:spcBef>
                <a:spcPts val="155"/>
              </a:spcBef>
            </a:pP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pic>
        <p:nvPicPr>
          <p:cNvPr id="13" name="图片 3" descr="b17eca8065380cd705f84271a144ad345882814c.jpg">
            <a:hlinkClick r:id="rId3"/>
          </p:cNvPr>
          <p:cNvPicPr>
            <a:picLocks noChangeAspect="1"/>
          </p:cNvPicPr>
          <p:nvPr/>
        </p:nvPicPr>
        <p:blipFill>
          <a:blip r:embed="rId4" cstate="print"/>
          <a:srcRect l="2776" t="6666" r="9005" b="37778"/>
          <a:stretch>
            <a:fillRect/>
          </a:stretch>
        </p:blipFill>
        <p:spPr>
          <a:xfrm>
            <a:off x="1485265" y="3630295"/>
            <a:ext cx="9071610" cy="2042795"/>
          </a:xfrm>
          <a:prstGeom prst="rect">
            <a:avLst/>
          </a:prstGeom>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9745" y="346075"/>
            <a:ext cx="876300" cy="781050"/>
            <a:chOff x="8370" y="4384"/>
            <a:chExt cx="2280" cy="2032"/>
          </a:xfrm>
        </p:grpSpPr>
        <p:grpSp>
          <p:nvGrpSpPr>
            <p:cNvPr id="6" name="组合 158"/>
            <p:cNvGrpSpPr/>
            <p:nvPr/>
          </p:nvGrpSpPr>
          <p:grpSpPr>
            <a:xfrm>
              <a:off x="8370" y="4384"/>
              <a:ext cx="2280" cy="2032"/>
              <a:chOff x="3720691" y="2824413"/>
              <a:chExt cx="1341120" cy="1209172"/>
            </a:xfrm>
          </p:grpSpPr>
          <p:sp>
            <p:nvSpPr>
              <p:cNvPr id="9" name="Freeform 5"/>
              <p:cNvSpPr/>
              <p:nvPr/>
            </p:nvSpPr>
            <p:spPr bwMode="auto">
              <a:xfrm rot="1855731">
                <a:off x="3720691" y="2824413"/>
                <a:ext cx="1341120" cy="1209172"/>
              </a:xfrm>
              <a:custGeom>
                <a:avLst/>
                <a:gdLst>
                  <a:gd name="T0" fmla="*/ 1052828 w 2740"/>
                  <a:gd name="T1" fmla="*/ 1144413 h 2446"/>
                  <a:gd name="T2" fmla="*/ 1005840 w 2740"/>
                  <a:gd name="T3" fmla="*/ 1191376 h 2446"/>
                  <a:gd name="T4" fmla="*/ 938784 w 2740"/>
                  <a:gd name="T5" fmla="*/ 1208678 h 2446"/>
                  <a:gd name="T6" fmla="*/ 399399 w 2740"/>
                  <a:gd name="T7" fmla="*/ 1208678 h 2446"/>
                  <a:gd name="T8" fmla="*/ 335280 w 2740"/>
                  <a:gd name="T9" fmla="*/ 1191376 h 2446"/>
                  <a:gd name="T10" fmla="*/ 288292 w 2740"/>
                  <a:gd name="T11" fmla="*/ 1143918 h 2446"/>
                  <a:gd name="T12" fmla="*/ 17621 w 2740"/>
                  <a:gd name="T13" fmla="*/ 670334 h 2446"/>
                  <a:gd name="T14" fmla="*/ 0 w 2740"/>
                  <a:gd name="T15" fmla="*/ 604586 h 2446"/>
                  <a:gd name="T16" fmla="*/ 17621 w 2740"/>
                  <a:gd name="T17" fmla="*/ 538344 h 2446"/>
                  <a:gd name="T18" fmla="*/ 287313 w 2740"/>
                  <a:gd name="T19" fmla="*/ 66737 h 2446"/>
                  <a:gd name="T20" fmla="*/ 335280 w 2740"/>
                  <a:gd name="T21" fmla="*/ 18291 h 2446"/>
                  <a:gd name="T22" fmla="*/ 396462 w 2740"/>
                  <a:gd name="T23" fmla="*/ 494 h 2446"/>
                  <a:gd name="T24" fmla="*/ 937805 w 2740"/>
                  <a:gd name="T25" fmla="*/ 494 h 2446"/>
                  <a:gd name="T26" fmla="*/ 1005840 w 2740"/>
                  <a:gd name="T27" fmla="*/ 18291 h 2446"/>
                  <a:gd name="T28" fmla="*/ 1052828 w 2740"/>
                  <a:gd name="T29" fmla="*/ 65254 h 2446"/>
                  <a:gd name="T30" fmla="*/ 1322521 w 2740"/>
                  <a:gd name="T31" fmla="*/ 536861 h 2446"/>
                  <a:gd name="T32" fmla="*/ 1341120 w 2740"/>
                  <a:gd name="T33" fmla="*/ 604586 h 2446"/>
                  <a:gd name="T34" fmla="*/ 1322031 w 2740"/>
                  <a:gd name="T35" fmla="*/ 672806 h 2446"/>
                  <a:gd name="T36" fmla="*/ 1052828 w 2740"/>
                  <a:gd name="T37" fmla="*/ 114441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F9F9F9"/>
                  </a:gs>
                  <a:gs pos="100000">
                    <a:srgbClr val="D3D3D3"/>
                  </a:gs>
                </a:gsLst>
                <a:lin ang="5400000"/>
              </a:gradFill>
              <a:ln>
                <a:noFill/>
              </a:ln>
              <a:effectLst>
                <a:outerShdw blurRad="190500" dist="1143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5"/>
              <p:cNvSpPr/>
              <p:nvPr/>
            </p:nvSpPr>
            <p:spPr bwMode="auto">
              <a:xfrm rot="1855731">
                <a:off x="3764807" y="2863083"/>
                <a:ext cx="1264653" cy="1140756"/>
              </a:xfrm>
              <a:custGeom>
                <a:avLst/>
                <a:gdLst>
                  <a:gd name="T0" fmla="*/ 992799 w 2740"/>
                  <a:gd name="T1" fmla="*/ 1079661 h 2446"/>
                  <a:gd name="T2" fmla="*/ 948490 w 2740"/>
                  <a:gd name="T3" fmla="*/ 1123966 h 2446"/>
                  <a:gd name="T4" fmla="*/ 885257 w 2740"/>
                  <a:gd name="T5" fmla="*/ 1140290 h 2446"/>
                  <a:gd name="T6" fmla="*/ 376627 w 2740"/>
                  <a:gd name="T7" fmla="*/ 1140290 h 2446"/>
                  <a:gd name="T8" fmla="*/ 316163 w 2740"/>
                  <a:gd name="T9" fmla="*/ 1123966 h 2446"/>
                  <a:gd name="T10" fmla="*/ 271854 w 2740"/>
                  <a:gd name="T11" fmla="*/ 1079194 h 2446"/>
                  <a:gd name="T12" fmla="*/ 16616 w 2740"/>
                  <a:gd name="T13" fmla="*/ 632406 h 2446"/>
                  <a:gd name="T14" fmla="*/ 0 w 2740"/>
                  <a:gd name="T15" fmla="*/ 570378 h 2446"/>
                  <a:gd name="T16" fmla="*/ 16616 w 2740"/>
                  <a:gd name="T17" fmla="*/ 507884 h 2446"/>
                  <a:gd name="T18" fmla="*/ 270931 w 2740"/>
                  <a:gd name="T19" fmla="*/ 62961 h 2446"/>
                  <a:gd name="T20" fmla="*/ 316163 w 2740"/>
                  <a:gd name="T21" fmla="*/ 17256 h 2446"/>
                  <a:gd name="T22" fmla="*/ 373857 w 2740"/>
                  <a:gd name="T23" fmla="*/ 466 h 2446"/>
                  <a:gd name="T24" fmla="*/ 884334 w 2740"/>
                  <a:gd name="T25" fmla="*/ 466 h 2446"/>
                  <a:gd name="T26" fmla="*/ 948490 w 2740"/>
                  <a:gd name="T27" fmla="*/ 17256 h 2446"/>
                  <a:gd name="T28" fmla="*/ 992799 w 2740"/>
                  <a:gd name="T29" fmla="*/ 61562 h 2446"/>
                  <a:gd name="T30" fmla="*/ 1247114 w 2740"/>
                  <a:gd name="T31" fmla="*/ 506484 h 2446"/>
                  <a:gd name="T32" fmla="*/ 1264653 w 2740"/>
                  <a:gd name="T33" fmla="*/ 570378 h 2446"/>
                  <a:gd name="T34" fmla="*/ 1246652 w 2740"/>
                  <a:gd name="T35" fmla="*/ 634738 h 2446"/>
                  <a:gd name="T36" fmla="*/ 992799 w 2740"/>
                  <a:gd name="T37" fmla="*/ 1079661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rotWithShape="0">
                <a:gsLst>
                  <a:gs pos="0">
                    <a:srgbClr val="D3D3D3"/>
                  </a:gs>
                  <a:gs pos="100000">
                    <a:srgbClr val="F9F9F9"/>
                  </a:gs>
                </a:gsLst>
                <a:lin ang="21540000"/>
              </a:gradFill>
              <a:ln>
                <a:noFill/>
              </a:ln>
              <a:effectLst>
                <a:outerShdw blurRad="50800" dist="38100" dir="2700000" algn="tl" rotWithShape="0">
                  <a:srgbClr val="000000">
                    <a:alpha val="39999"/>
                  </a:srgbClr>
                </a:outerShdw>
              </a:effectLst>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 name="Freeform 5"/>
            <p:cNvSpPr/>
            <p:nvPr/>
          </p:nvSpPr>
          <p:spPr>
            <a:xfrm rot="1855731">
              <a:off x="8527" y="4524"/>
              <a:ext cx="1965" cy="17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cmpd="sng">
              <a:solidFill>
                <a:srgbClr val="414455">
                  <a:alpha val="100000"/>
                </a:srgbClr>
              </a:solidFill>
              <a:prstDash val="sysDash"/>
              <a:miter lim="800000"/>
              <a:headEnd type="none" w="med" len="med"/>
              <a:tailEnd type="none" w="med" len="med"/>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p>
          </p:txBody>
        </p:sp>
        <p:pic>
          <p:nvPicPr>
            <p:cNvPr id="15" name="图片 13"/>
            <p:cNvPicPr>
              <a:picLocks noChangeAspect="1"/>
            </p:cNvPicPr>
            <p:nvPr/>
          </p:nvPicPr>
          <p:blipFill>
            <a:blip r:embed="rId1"/>
            <a:stretch>
              <a:fillRect/>
            </a:stretch>
          </p:blipFill>
          <p:spPr>
            <a:xfrm>
              <a:off x="8767" y="4579"/>
              <a:ext cx="1538" cy="1537"/>
            </a:xfrm>
            <a:prstGeom prst="rect">
              <a:avLst/>
            </a:prstGeom>
            <a:noFill/>
            <a:ln w="9525">
              <a:noFill/>
            </a:ln>
          </p:spPr>
        </p:pic>
      </p:grpSp>
      <p:sp>
        <p:nvSpPr>
          <p:cNvPr id="16" name="矩形 15"/>
          <p:cNvSpPr/>
          <p:nvPr/>
        </p:nvSpPr>
        <p:spPr>
          <a:xfrm>
            <a:off x="1562823" y="474442"/>
            <a:ext cx="8570595" cy="52197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rPr>
              <a:t>知识准备</a:t>
            </a:r>
            <a:endParaRPr lang="zh-CN" altLang="en-US" sz="2800" b="1" dirty="0">
              <a:solidFill>
                <a:schemeClr val="tx1">
                  <a:lumMod val="50000"/>
                  <a:lumOff val="50000"/>
                </a:schemeClr>
              </a:solidFill>
              <a:uFillTx/>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1656080" y="1100455"/>
            <a:ext cx="9887585" cy="889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1459845" y="1052195"/>
            <a:ext cx="114300" cy="114300"/>
          </a:xfrm>
          <a:prstGeom prst="ellipse">
            <a:avLst/>
          </a:prstGeom>
          <a:solidFill>
            <a:srgbClr val="CC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440055" y="1365250"/>
            <a:ext cx="11260455" cy="5931535"/>
          </a:xfrm>
          <a:prstGeom prst="rect">
            <a:avLst/>
          </a:prstGeom>
          <a:noFill/>
          <a:ln w="9525">
            <a:noFill/>
          </a:ln>
        </p:spPr>
        <p:txBody>
          <a:bodyPr wrap="square">
            <a:spAutoFit/>
          </a:bodyPr>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学习资料</a:t>
            </a:r>
            <a:r>
              <a:rPr lang="en-US" altLang="zh-CN" sz="2300" dirty="0">
                <a:solidFill>
                  <a:schemeClr val="tx1">
                    <a:lumMod val="75000"/>
                    <a:lumOff val="25000"/>
                  </a:schemeClr>
                </a:solidFill>
                <a:latin typeface="Arial" panose="020B0604020202020204" pitchFamily="34" charset="0"/>
                <a:ea typeface="微软雅黑" panose="020B0503020204020204" charset="-122"/>
              </a:rPr>
              <a:t> 2   </a:t>
            </a:r>
            <a:r>
              <a:rPr lang="zh-CN" altLang="en-US" sz="2300" dirty="0">
                <a:solidFill>
                  <a:schemeClr val="tx1">
                    <a:lumMod val="75000"/>
                    <a:lumOff val="25000"/>
                  </a:schemeClr>
                </a:solidFill>
                <a:latin typeface="Arial" panose="020B0604020202020204" pitchFamily="34" charset="0"/>
                <a:ea typeface="微软雅黑" panose="020B0503020204020204" charset="-122"/>
              </a:rPr>
              <a:t>磁场与磁感线</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磁体周围存在磁力作用的空间</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当另一磁体或通电导体置入该空间</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就要受到磁力的</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作用</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人们通常把这个磁力空间称为磁场</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。磁场是磁体周围空间的一种特殊物质</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。实验</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证明</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磁场具有强弱和方向</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而且在磁场的不同位置上其强弱和方向一般情况下也是不同</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的</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通常用磁感线直观形象地表示出磁场在空间各点的强弱和方向</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。所谓磁感线</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就是一</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条条从磁体北极沿磁体周围空间到南极</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endParaRPr lang="en-US" altLang="zh-CN"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en-US" altLang="zh-CN" sz="2300" dirty="0">
                <a:solidFill>
                  <a:schemeClr val="tx1">
                    <a:lumMod val="75000"/>
                    <a:lumOff val="25000"/>
                  </a:schemeClr>
                </a:solidFill>
                <a:latin typeface="Arial" panose="020B0604020202020204" pitchFamily="34" charset="0"/>
                <a:ea typeface="微软雅黑" panose="020B0503020204020204" charset="-122"/>
              </a:rPr>
              <a:t>,</a:t>
            </a:r>
            <a:r>
              <a:rPr lang="zh-CN" altLang="en-US" sz="2300" dirty="0">
                <a:solidFill>
                  <a:schemeClr val="tx1">
                    <a:lumMod val="75000"/>
                    <a:lumOff val="25000"/>
                  </a:schemeClr>
                </a:solidFill>
                <a:latin typeface="Arial" panose="020B0604020202020204" pitchFamily="34" charset="0"/>
                <a:ea typeface="微软雅黑" panose="020B0503020204020204" charset="-122"/>
              </a:rPr>
              <a:t>然后再通过磁体内部回到北极的闭合曲线</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endParaRPr lang="en-US" altLang="zh-CN"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曲</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线上每一点的切线方向表示该点的磁场方向</a:t>
            </a:r>
            <a:r>
              <a:rPr lang="en-US" altLang="zh-CN" sz="2300" dirty="0">
                <a:solidFill>
                  <a:schemeClr val="tx1">
                    <a:lumMod val="75000"/>
                    <a:lumOff val="25000"/>
                  </a:schemeClr>
                </a:solidFill>
                <a:latin typeface="Arial" panose="020B0604020202020204" pitchFamily="34" charset="0"/>
                <a:ea typeface="微软雅黑" panose="020B0503020204020204" charset="-122"/>
              </a:rPr>
              <a:t> , </a:t>
            </a:r>
            <a:endParaRPr lang="en-US" altLang="zh-CN"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曲线在某处的疏密程度表示该处的磁场强</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弱</a:t>
            </a:r>
            <a:r>
              <a:rPr lang="en-US" altLang="zh-CN" sz="2300" dirty="0">
                <a:solidFill>
                  <a:schemeClr val="tx1">
                    <a:lumMod val="75000"/>
                    <a:lumOff val="25000"/>
                  </a:schemeClr>
                </a:solidFill>
                <a:latin typeface="Arial" panose="020B0604020202020204" pitchFamily="34" charset="0"/>
                <a:ea typeface="微软雅黑" panose="020B0503020204020204" charset="-122"/>
              </a:rPr>
              <a:t> </a:t>
            </a:r>
            <a:r>
              <a:rPr lang="zh-CN" altLang="en-US" sz="2300" dirty="0">
                <a:solidFill>
                  <a:schemeClr val="tx1">
                    <a:lumMod val="75000"/>
                    <a:lumOff val="25000"/>
                  </a:schemeClr>
                </a:solidFill>
                <a:latin typeface="Arial" panose="020B0604020202020204" pitchFamily="34" charset="0"/>
                <a:ea typeface="微软雅黑" panose="020B0503020204020204" charset="-122"/>
              </a:rPr>
              <a:t>。</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r>
              <a:rPr lang="zh-CN" altLang="en-US" sz="2300" dirty="0">
                <a:solidFill>
                  <a:schemeClr val="tx1">
                    <a:lumMod val="75000"/>
                    <a:lumOff val="25000"/>
                  </a:schemeClr>
                </a:solidFill>
                <a:latin typeface="Arial" panose="020B0604020202020204" pitchFamily="34" charset="0"/>
                <a:ea typeface="微软雅黑" panose="020B0503020204020204" charset="-122"/>
              </a:rPr>
              <a:t>条形磁铁磁感线如图</a:t>
            </a:r>
            <a:r>
              <a:rPr lang="en-US" altLang="zh-CN" sz="2300" dirty="0">
                <a:solidFill>
                  <a:schemeClr val="tx1">
                    <a:lumMod val="75000"/>
                    <a:lumOff val="25000"/>
                  </a:schemeClr>
                </a:solidFill>
                <a:latin typeface="Arial" panose="020B0604020202020204" pitchFamily="34" charset="0"/>
                <a:ea typeface="微软雅黑" panose="020B0503020204020204" charset="-122"/>
              </a:rPr>
              <a:t> 2- 1-3 </a:t>
            </a:r>
            <a:r>
              <a:rPr lang="zh-CN" altLang="en-US" sz="2300" dirty="0">
                <a:solidFill>
                  <a:schemeClr val="tx1">
                    <a:lumMod val="75000"/>
                    <a:lumOff val="25000"/>
                  </a:schemeClr>
                </a:solidFill>
                <a:latin typeface="Arial" panose="020B0604020202020204" pitchFamily="34" charset="0"/>
                <a:ea typeface="微软雅黑" panose="020B0503020204020204" charset="-122"/>
              </a:rPr>
              <a:t>所示。</a:t>
            </a: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a:p>
            <a:pPr indent="575945" algn="l" fontAlgn="auto">
              <a:lnSpc>
                <a:spcPct val="150000"/>
              </a:lnSpc>
              <a:buClrTx/>
              <a:buSzTx/>
              <a:buNone/>
            </a:pPr>
            <a:endParaRPr lang="zh-CN" altLang="en-US" sz="2300" dirty="0">
              <a:solidFill>
                <a:schemeClr val="tx1">
                  <a:lumMod val="75000"/>
                  <a:lumOff val="25000"/>
                </a:schemeClr>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3"/>
          <a:stretch>
            <a:fillRect/>
          </a:stretch>
        </p:blipFill>
        <p:spPr>
          <a:xfrm>
            <a:off x="7277735" y="4120515"/>
            <a:ext cx="3733800" cy="2438400"/>
          </a:xfrm>
          <a:prstGeom prst="rect">
            <a:avLst/>
          </a:prstGeom>
        </p:spPr>
      </p:pic>
    </p:spTree>
  </p:cSld>
  <p:clrMapOvr>
    <a:masterClrMapping/>
  </p:clrMapOvr>
  <p:transition spd="slow">
    <p:random/>
  </p:transition>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ISPRING_PRESENTATION_TITLE" val="PowerPoint 演示文稿"/>
  <p:tag name="commondata" val="eyJoZGlkIjoiYzc4NjY2NjQ4MDZlYjI5ZTczZTRlNzM3MmFjNTM2ZDMifQ=="/>
</p:tagLst>
</file>

<file path=ppt/theme/theme1.xml><?xml version="1.0" encoding="utf-8"?>
<a:theme xmlns:a="http://schemas.openxmlformats.org/drawingml/2006/main" name="摄图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时尚混搭风">
      <a:dk1>
        <a:srgbClr val="000000"/>
      </a:dk1>
      <a:lt1>
        <a:srgbClr val="FFFFFF"/>
      </a:lt1>
      <a:dk2>
        <a:srgbClr val="5EA9C1"/>
      </a:dk2>
      <a:lt2>
        <a:srgbClr val="4E889C"/>
      </a:lt2>
      <a:accent1>
        <a:srgbClr val="3D6D84"/>
      </a:accent1>
      <a:accent2>
        <a:srgbClr val="243848"/>
      </a:accent2>
      <a:accent3>
        <a:srgbClr val="BDC7B7"/>
      </a:accent3>
      <a:accent4>
        <a:srgbClr val="9FC5BB"/>
      </a:accent4>
      <a:accent5>
        <a:srgbClr val="E18786"/>
      </a:accent5>
      <a:accent6>
        <a:srgbClr val="518C67"/>
      </a:accent6>
      <a:hlink>
        <a:srgbClr val="C6CBBB"/>
      </a:hlink>
      <a:folHlink>
        <a:srgbClr val="5799AA"/>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75000"/>
          </a:schemeClr>
        </a:solidFill>
        <a:ln>
          <a:noFill/>
        </a:ln>
      </a:spPr>
      <a:bodyPr rtlCol="0" anchor="ctr"/>
      <a:lstStyle>
        <a:defPPr algn="ctr">
          <a:defRPr lang="zh-CN" altLang="en-US">
            <a:latin typeface="方正黑体简体" panose="02000000000000000000" pitchFamily="2" charset="-122"/>
            <a:ea typeface="方正黑体简体" panose="02000000000000000000" pitchFamily="2" charset="-122"/>
            <a:sym typeface="方正黑体简体" panose="02000000000000000000"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12105</Words>
  <Application>WPS 演示</Application>
  <PresentationFormat>宽屏</PresentationFormat>
  <Paragraphs>374</Paragraphs>
  <Slides>51</Slides>
  <Notes>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51</vt:i4>
      </vt:variant>
    </vt:vector>
  </HeadingPairs>
  <TitlesOfParts>
    <vt:vector size="68" baseType="lpstr">
      <vt:lpstr>Arial</vt:lpstr>
      <vt:lpstr>宋体</vt:lpstr>
      <vt:lpstr>Wingdings</vt:lpstr>
      <vt:lpstr>方正黑体简体</vt:lpstr>
      <vt:lpstr>微软雅黑</vt:lpstr>
      <vt:lpstr>Calibri</vt:lpstr>
      <vt:lpstr>Calibri</vt:lpstr>
      <vt:lpstr>仿宋</vt:lpstr>
      <vt:lpstr>Arial</vt:lpstr>
      <vt:lpstr>楷体</vt:lpstr>
      <vt:lpstr>Times New Roman</vt:lpstr>
      <vt:lpstr>Arial Unicode MS</vt:lpstr>
      <vt:lpstr>等线</vt:lpstr>
      <vt:lpstr>黑体</vt:lpstr>
      <vt:lpstr>等线 Light</vt:lpstr>
      <vt:lpstr>摄图网​​</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摄图网</dc:creator>
  <cp:lastModifiedBy>童晓旭</cp:lastModifiedBy>
  <cp:revision>45</cp:revision>
  <dcterms:created xsi:type="dcterms:W3CDTF">2018-03-26T10:12:00Z</dcterms:created>
  <dcterms:modified xsi:type="dcterms:W3CDTF">2025-02-25T06:51:54Z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B90390B8ADB04452A4D91B8F858A2454_13</vt:lpwstr>
  </property>
  <property fmtid="{D5CDD505-2E9C-101B-9397-08002B2CF9AE}" pid="3" name="KSOProductBuildVer">
    <vt:lpwstr>2052-12.1.0.20305</vt:lpwstr>
  </property>
  <property fmtid="{D5CDD505-2E9C-101B-9397-08002B2CF9AE}" pid="4" name="KSOSaveFontToCloudKey">
    <vt:lpwstr>386239231_embed</vt:lpwstr>
  </property>
</Properties>
</file>