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  <p:sldMasterId id="2147483685" r:id="rId20"/>
    <p:sldMasterId id="2147483687" r:id="rId21"/>
    <p:sldMasterId id="2147483689" r:id="rId22"/>
    <p:sldMasterId id="2147483691" r:id="rId23"/>
    <p:sldMasterId id="2147483693" r:id="rId24"/>
    <p:sldMasterId id="2147483695" r:id="rId25"/>
    <p:sldMasterId id="2147483697" r:id="rId26"/>
    <p:sldMasterId id="2147483699" r:id="rId27"/>
  </p:sldMasterIdLst>
  <p:notesMasterIdLst>
    <p:notesMasterId r:id="rId59"/>
  </p:notesMasterIdLst>
  <p:handoutMasterIdLst>
    <p:handoutMasterId r:id="rId60"/>
  </p:handoutMasterIdLst>
  <p:sldIdLst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xx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280" autoAdjust="0"/>
  </p:normalViewPr>
  <p:slideViewPr>
    <p:cSldViewPr showGuides="1">
      <p:cViewPr varScale="1">
        <p:scale>
          <a:sx n="62" d="100"/>
          <a:sy n="62" d="100"/>
        </p:scale>
        <p:origin x="72" y="1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5" Type="http://schemas.openxmlformats.org/officeDocument/2006/relationships/tags" Target="tags/tag1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Master" Target="slideMasters/slideMaster5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31.xml"/><Relationship Id="rId57" Type="http://schemas.openxmlformats.org/officeDocument/2006/relationships/slide" Target="slides/slide30.xml"/><Relationship Id="rId56" Type="http://schemas.openxmlformats.org/officeDocument/2006/relationships/slide" Target="slides/slide29.xml"/><Relationship Id="rId55" Type="http://schemas.openxmlformats.org/officeDocument/2006/relationships/slide" Target="slides/slide28.xml"/><Relationship Id="rId54" Type="http://schemas.openxmlformats.org/officeDocument/2006/relationships/slide" Target="slides/slide27.xml"/><Relationship Id="rId53" Type="http://schemas.openxmlformats.org/officeDocument/2006/relationships/slide" Target="slides/slide26.xml"/><Relationship Id="rId52" Type="http://schemas.openxmlformats.org/officeDocument/2006/relationships/slide" Target="slides/slide25.xml"/><Relationship Id="rId51" Type="http://schemas.openxmlformats.org/officeDocument/2006/relationships/slide" Target="slides/slide24.xml"/><Relationship Id="rId50" Type="http://schemas.openxmlformats.org/officeDocument/2006/relationships/slide" Target="slides/slide2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2.xml"/><Relationship Id="rId48" Type="http://schemas.openxmlformats.org/officeDocument/2006/relationships/slide" Target="slides/slide21.xml"/><Relationship Id="rId47" Type="http://schemas.openxmlformats.org/officeDocument/2006/relationships/slide" Target="slides/slide20.xml"/><Relationship Id="rId46" Type="http://schemas.openxmlformats.org/officeDocument/2006/relationships/slide" Target="slides/slide19.xml"/><Relationship Id="rId45" Type="http://schemas.openxmlformats.org/officeDocument/2006/relationships/slide" Target="slides/slide18.xml"/><Relationship Id="rId44" Type="http://schemas.openxmlformats.org/officeDocument/2006/relationships/slide" Target="slides/slide17.xml"/><Relationship Id="rId43" Type="http://schemas.openxmlformats.org/officeDocument/2006/relationships/slide" Target="slides/slide16.xml"/><Relationship Id="rId42" Type="http://schemas.openxmlformats.org/officeDocument/2006/relationships/slide" Target="slides/slide15.xml"/><Relationship Id="rId41" Type="http://schemas.openxmlformats.org/officeDocument/2006/relationships/slide" Target="slides/slide14.xml"/><Relationship Id="rId40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2.xml"/><Relationship Id="rId38" Type="http://schemas.openxmlformats.org/officeDocument/2006/relationships/slide" Target="slides/slide11.xml"/><Relationship Id="rId37" Type="http://schemas.openxmlformats.org/officeDocument/2006/relationships/slide" Target="slides/slide10.xml"/><Relationship Id="rId36" Type="http://schemas.openxmlformats.org/officeDocument/2006/relationships/slide" Target="slides/slide9.xml"/><Relationship Id="rId35" Type="http://schemas.openxmlformats.org/officeDocument/2006/relationships/slide" Target="slides/slide8.xml"/><Relationship Id="rId34" Type="http://schemas.openxmlformats.org/officeDocument/2006/relationships/slide" Target="slides/slide7.xml"/><Relationship Id="rId33" Type="http://schemas.openxmlformats.org/officeDocument/2006/relationships/slide" Target="slides/slide6.xml"/><Relationship Id="rId32" Type="http://schemas.openxmlformats.org/officeDocument/2006/relationships/slide" Target="slides/slide5.xml"/><Relationship Id="rId31" Type="http://schemas.openxmlformats.org/officeDocument/2006/relationships/slide" Target="slides/slide4.xml"/><Relationship Id="rId30" Type="http://schemas.openxmlformats.org/officeDocument/2006/relationships/slide" Target="slides/slide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8" Type="http://schemas.openxmlformats.org/officeDocument/2006/relationships/slide" Target="slides/slide1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34EDE-389D-49CB-BC8B-4A12062BE6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122B-467B-49CA-9257-6F4689DC8F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337C-653E-4088-A694-58CB8FBD8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5C4C-AED9-42E6-B709-6FC12EEABF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-3810" y="6370320"/>
            <a:ext cx="12198350" cy="422910"/>
          </a:xfrm>
          <a:solidFill>
            <a:srgbClr val="FF0000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  <a:highlight>
                  <a:srgbClr val="FF0000"/>
                </a:highlight>
              </a:defRPr>
            </a:lvl1pPr>
          </a:lstStyle>
          <a:p>
            <a:pPr algn="l"/>
            <a:r>
              <a:rPr lang="en-US" altLang="zh-CN"/>
              <a:t>新能源汽车维护                                            大象出版社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1pPr>
            <a:lvl2pPr marL="457200" indent="457200">
              <a:lnSpc>
                <a:spcPct val="150000"/>
              </a:lnSpc>
              <a:buNone/>
              <a:defRPr b="1">
                <a:latin typeface="+mj-ea"/>
                <a:ea typeface="+mj-ea"/>
              </a:defRPr>
            </a:lvl2pPr>
            <a:lvl3pPr marL="9144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3pPr>
            <a:lvl4pPr marL="13716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4pPr>
            <a:lvl5pPr marL="1828800" indent="457200">
              <a:lnSpc>
                <a:spcPct val="150000"/>
              </a:lnSpc>
              <a:buNone/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17"/>
          <p:cNvSpPr txBox="1"/>
          <p:nvPr userDrawn="1"/>
        </p:nvSpPr>
        <p:spPr>
          <a:xfrm>
            <a:off x="0" y="6356351"/>
            <a:ext cx="1219200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en-US" altLang="zh-CN" dirty="0" smtClean="0">
                <a:solidFill>
                  <a:schemeClr val="bg1"/>
                </a:solidFill>
              </a:rPr>
              <a:t>         </a:t>
            </a:r>
            <a:r>
              <a:rPr lang="zh-CN" altLang="en-US" dirty="0" smtClean="0">
                <a:solidFill>
                  <a:schemeClr val="bg1"/>
                </a:solidFill>
              </a:rPr>
              <a:t>新能源汽车维护                        </a:t>
            </a:r>
            <a:r>
              <a:rPr lang="zh-CN" altLang="en-US" dirty="0">
                <a:solidFill>
                  <a:schemeClr val="bg1"/>
                </a:solidFill>
              </a:rPr>
              <a:t>大象出版社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47BC-4828-48C1-834F-DED1887D6F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新能源汽车维护                                            大象出版社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C1D-6EA7-4109-927B-E45D5ACB5C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720090" algn="l" defTabSz="914400" rtl="0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zh-CN" altLang="en-US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 </a:t>
            </a:r>
            <a:br>
              <a:rPr lang="en-US" altLang="zh-CN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</a:br>
            <a:r>
              <a:rPr lang="en-US" altLang="zh-CN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 </a:t>
            </a:r>
            <a:r>
              <a:rPr lang="zh-CN" altLang="en-US" sz="3335" dirty="0" smtClean="0">
                <a:solidFill>
                  <a:srgbClr val="FF0000"/>
                </a:solidFill>
                <a:latin typeface="微软雅黑" panose="020B0503020204020204" charset="-122"/>
                <a:cs typeface="+mn-cs"/>
              </a:rPr>
              <a:t>课件示例</a:t>
            </a:r>
            <a:br>
              <a:rPr lang="en-US" altLang="zh-CN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</a:br>
            <a:r>
              <a:rPr lang="en-US" altLang="zh-CN" sz="4800" dirty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 </a:t>
            </a:r>
            <a:r>
              <a:rPr lang="en-US" altLang="zh-CN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     </a:t>
            </a:r>
            <a:r>
              <a:rPr lang="zh-CN" altLang="en-US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项目一     新能源</a:t>
            </a:r>
            <a:r>
              <a:rPr lang="zh-CN" altLang="en-US" sz="4800" dirty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汽车维护</a:t>
            </a:r>
            <a:r>
              <a:rPr lang="zh-CN" altLang="en-US" sz="4800" dirty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前</a:t>
            </a:r>
            <a:r>
              <a:rPr lang="zh-CN" altLang="en-US" sz="4800" dirty="0" smtClean="0">
                <a:solidFill>
                  <a:prstClr val="black"/>
                </a:solidFill>
                <a:latin typeface="微软雅黑" panose="020B0503020204020204" charset="-122"/>
                <a:cs typeface="+mn-cs"/>
              </a:rPr>
              <a:t>准备</a:t>
            </a:r>
            <a:br>
              <a:rPr lang="zh-CN" altLang="zh-CN" dirty="0">
                <a:solidFill>
                  <a:prstClr val="black"/>
                </a:solidFill>
                <a:latin typeface="Arial" panose="020B0604020202020204"/>
                <a:ea typeface="黑体" panose="02010609060101010101" charset="-122"/>
                <a:cs typeface="+mn-cs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561260"/>
          </a:xfrm>
        </p:spPr>
        <p:txBody>
          <a:bodyPr/>
          <a:lstStyle/>
          <a:p>
            <a:pPr indent="1071245" algn="just">
              <a:spcAft>
                <a:spcPts val="0"/>
              </a:spcAft>
            </a:pPr>
            <a:r>
              <a:rPr lang="en-US" altLang="zh-CN" sz="4000" dirty="0" smtClean="0">
                <a:solidFill>
                  <a:prstClr val="black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 </a:t>
            </a:r>
            <a:r>
              <a:rPr lang="zh-CN" altLang="en-US" sz="4400" dirty="0" smtClean="0">
                <a:solidFill>
                  <a:prstClr val="black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任务</a:t>
            </a:r>
            <a:r>
              <a:rPr lang="en-US" altLang="zh-CN" sz="4400" dirty="0" smtClean="0">
                <a:solidFill>
                  <a:prstClr val="black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2  </a:t>
            </a:r>
            <a:r>
              <a:rPr lang="zh-CN" altLang="zh-CN" sz="4400" b="1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新能源</a:t>
            </a:r>
            <a:r>
              <a:rPr lang="zh-CN" altLang="zh-CN" sz="44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汽车维护作业前准备</a:t>
            </a:r>
            <a:endParaRPr lang="zh-CN" altLang="zh-CN" sz="4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Picture 2" descr="C584C1FE7D8CA5BB852949F0FF8D4DB6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42" y="1280773"/>
            <a:ext cx="6408711" cy="48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911424" y="3284984"/>
            <a:ext cx="172819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2800" b="1" dirty="0" smtClean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冷却液回收加注机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任务实施：步骤一 维护工位检查</a:t>
            </a:r>
            <a:endParaRPr lang="zh-CN" altLang="en-US" sz="3600" dirty="0"/>
          </a:p>
        </p:txBody>
      </p:sp>
      <p:pic>
        <p:nvPicPr>
          <p:cNvPr id="4" name="内容占位符 3" descr="D:\桌面\jiaocai\理工教材编写要求及分工\ligongzhaopian\图1-1-18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72556"/>
            <a:ext cx="6696744" cy="4099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775520" y="1124744"/>
            <a:ext cx="640871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检查维护工位隔离措施是否完善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任务实施：步骤一 维护工位检查</a:t>
            </a:r>
            <a:endParaRPr lang="zh-CN" altLang="en-US" sz="3600" dirty="0"/>
          </a:p>
        </p:txBody>
      </p:sp>
      <p:pic>
        <p:nvPicPr>
          <p:cNvPr id="4" name="内容占位符 3" descr="C:\Users\123\AppData\Local\Temp\WeChat Files\e2d570d3a1a5ede57a53c01a79e2115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063969"/>
            <a:ext cx="6840760" cy="4186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415480" y="1268760"/>
            <a:ext cx="35697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有无高压危险警示牌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任务实施：步骤一 维护工位检查</a:t>
            </a:r>
            <a:endParaRPr lang="zh-CN" altLang="en-US" sz="3600" dirty="0"/>
          </a:p>
        </p:txBody>
      </p:sp>
      <p:pic>
        <p:nvPicPr>
          <p:cNvPr id="4" name="内容占位符 3" descr="C:\Users\123\AppData\Local\Temp\WeChat Files\9f1564a0e71e7cdf8e33c2cbfff27a7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8" y="3429000"/>
            <a:ext cx="2269375" cy="169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桌面\jiaocai\理工教材编写要求及分工\ligongzhaopian\图1-1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04" y="3429000"/>
            <a:ext cx="23495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5861e13bca3aae3cdd4803db341d6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70" y="3486216"/>
            <a:ext cx="2260600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桌面\jiaocai\理工教材编写要求及分工\ligongzhaopian\图1-1-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452879"/>
            <a:ext cx="23495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1202508" y="1391422"/>
            <a:ext cx="89289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检查干粉灭火器、水基灭火器是否在有效期，压力是否正常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步骤二 车辆检查、外伤、钥匙等</a:t>
            </a:r>
            <a:endParaRPr lang="zh-CN" altLang="en-US" dirty="0"/>
          </a:p>
        </p:txBody>
      </p:sp>
      <p:pic>
        <p:nvPicPr>
          <p:cNvPr id="4" name="内容占位符 3" descr="D:\桌面\jiaocai\理工教材编写要求及分工\ligongzhaopian\图1-1-24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04192"/>
            <a:ext cx="6624736" cy="39555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343472" y="1257861"/>
            <a:ext cx="75608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四位置检查车辆外观，确认有无外伤或划痕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400" y="251292"/>
            <a:ext cx="10972800" cy="1143000"/>
          </a:xfrm>
        </p:spPr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任务实施：步骤二 车辆检查、外伤、钥匙等</a:t>
            </a:r>
            <a:endParaRPr lang="zh-CN" altLang="en-US" dirty="0"/>
          </a:p>
        </p:txBody>
      </p:sp>
      <p:pic>
        <p:nvPicPr>
          <p:cNvPr id="4" name="内容占位符 3" descr="D:\桌面\jiaocai\理工教材编写要求及分工\ligongzhaopian\图1-1-25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6696744" cy="39681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415480" y="1225912"/>
            <a:ext cx="826170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检查车车辆位置是否合适，是否能够正常举升车辆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任务实施：步骤二 车辆检查、外伤、钥匙等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3 </a:t>
            </a:r>
            <a:r>
              <a:rPr lang="zh-CN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检查有无车钥匙，并检查车钥匙遥控功能是否正常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4da4f6885551e19f0a7800330abf36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564904"/>
            <a:ext cx="712879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步骤三 工具是否到位、工具是否缺失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检查有无万用表、绝缘测试仪等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916833"/>
            <a:ext cx="6696744" cy="420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任务实施：步骤三 工具是否到位、工具是否缺失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检查有无一体化工量具且工具是否</a:t>
            </a:r>
            <a:r>
              <a:rPr lang="zh-CN" altLang="zh-CN" sz="2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齐全</a:t>
            </a:r>
            <a:endParaRPr lang="en-US" altLang="zh-CN" sz="2400" kern="100" dirty="0" smtClean="0">
              <a:solidFill>
                <a:srgbClr val="000000"/>
              </a:solidFill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D:\桌面\jiaocai\理工教材编写要求及分工\ligongzhaopian\图1-1-11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820583"/>
            <a:ext cx="2924175" cy="219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桌面\jiaocai\理工教材编写要求及分工\ligongzhaopian\图1-1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91" y="1723726"/>
            <a:ext cx="2971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D:\桌面\jiaocai\理工教材编写要求及分工\ligongzhaopian\图1-1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152347"/>
            <a:ext cx="2981325" cy="22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桌面\jiaocai\理工教材编写要求及分工\ligongzhaopian\图1-1-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50" y="4062931"/>
            <a:ext cx="28829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D:\桌面\jiaocai\理工教材编写要求及分工\ligongzhaopian\图1-1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6" y="4152347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任务实施：步骤三 工具是否到位、工具是否缺失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检查油液加注机、冷却液回收加注机且有无异常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D:\桌面\jiaocai\理工教材编写要求及分工\ligongzhaopian\图1-1-16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77680"/>
            <a:ext cx="3888432" cy="343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D:\桌面\jiaocai\理工教材编写要求及分工\ligongzhaopian\图1-1-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077680"/>
            <a:ext cx="3672408" cy="343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导入案例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400" y="1556792"/>
            <a:ext cx="10972800" cy="1485292"/>
          </a:xfrm>
        </p:spPr>
        <p:txBody>
          <a:bodyPr>
            <a:noAutofit/>
          </a:bodyPr>
          <a:lstStyle/>
          <a:p>
            <a:pPr algn="l">
              <a:buClrTx/>
              <a:buSzTx/>
            </a:pPr>
            <a:r>
              <a:rPr lang="zh-CN" altLang="en-US" dirty="0" smtClean="0"/>
              <a:t>王先生在 4S 店对车辆进行维护时发现,工位四周设置隔离,工位上铺设有橡胶垫。询问技师后了解到,维护新能源汽车要进行一系列准备,橡胶垫是为保护作业人员安全而专门铺设的绝缘垫,属于场地准备的内容。 那么场地准备还包括哪些内容? 除了场地准备外,还需要进行哪些准备呢?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任务实施：步骤三 工具是否到位、工具是否缺失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检查检查电脑诊断仪，并开机</a:t>
            </a:r>
            <a:r>
              <a:rPr lang="zh-CN" altLang="zh-CN" sz="2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</a:t>
            </a:r>
            <a:r>
              <a:rPr lang="zh-CN" altLang="en-US" sz="2400" kern="100" dirty="0" smtClean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电量是否充足，蓝牙接头是否正常。</a:t>
            </a:r>
            <a:endParaRPr lang="en-US" altLang="zh-CN" sz="2400" kern="100" dirty="0" smtClean="0">
              <a:solidFill>
                <a:srgbClr val="000000"/>
              </a:solidFill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f88005c544be1e3bda7151b1b145b40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708920"/>
            <a:ext cx="4392488" cy="310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497295c268640d921b4e4fb13c67b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57" y="2677513"/>
            <a:ext cx="4463206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步骤四 高压防护用品检查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1600201"/>
            <a:ext cx="11737304" cy="4525963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绝缘安全帽检查（外观检查、安全合格证检查、帽带检查、调整装置检查并佩戴）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60dcaa87fd4b904010c52d8acc79bae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" y="3077606"/>
            <a:ext cx="2558070" cy="216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8f5219d61d55bbf6af70384c65cde4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7862" y="2635387"/>
            <a:ext cx="2160722" cy="304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7154b4e7b183be668ce0cada4dacb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29" y="3077605"/>
            <a:ext cx="2844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123\AppData\Local\Temp\WeChat Files\dd7486bbcd9e64279337a035afd5e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59" y="3077605"/>
            <a:ext cx="2540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任务实施：步骤四 高压防护用品检查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护目镜检查（镜面检查、镜架检查并佩戴）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b8553ee83e70153e21a84345ce68c1c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708920"/>
            <a:ext cx="40324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2ff95d21238bb8791db783b73045e5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708920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任务实施：步骤四 高压防护用品检查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防电池电解液酸碱性手套</a:t>
            </a:r>
            <a:r>
              <a:rPr lang="zh-CN" altLang="zh-CN" sz="24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检查（外观检查并佩戴）</a:t>
            </a:r>
            <a:endParaRPr lang="zh-CN" altLang="en-US" sz="2400" dirty="0"/>
          </a:p>
        </p:txBody>
      </p:sp>
      <p:pic>
        <p:nvPicPr>
          <p:cNvPr id="4" name="图片 3" descr="C:\Users\123\AppData\Local\Temp\WeChat Files\5fdc62311ef50f9baba38bfdc51581a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276872"/>
            <a:ext cx="5904656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任务实施：步骤四 高压防护用品检查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绝缘手套检查（外观检查、耐压等级检查、密封性检查并佩戴）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98a0f86aeda2d91bb3c8d36915faf35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866"/>
            <a:ext cx="2737082" cy="223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07adbe90fafcd48af8eee7f6ce59d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42" y="2703586"/>
            <a:ext cx="2717830" cy="216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143be36aff66d1a8d042448516a53a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706508"/>
            <a:ext cx="2808312" cy="216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步骤五 仪表检查和校零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检查数字万用表并校零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5" name="图片 4" descr="C:\Users\123\AppData\Local\Temp\WeChat Files\62855d149eb81e3192b307cde5bc162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492896"/>
            <a:ext cx="3888432" cy="294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a3f0643eec59e1dce9dd4caf63ddc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31" y="2476511"/>
            <a:ext cx="3628397" cy="295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任务实施：步骤五 仪表检查和校零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检查绝缘测试仪（外观检查、线束检查、开机检查、开路检查、短路检查、绝缘测量）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7666ebe67380b68b50d7e6427cc22b0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90" y="1708529"/>
            <a:ext cx="2457450" cy="184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9800debc3d75a07e40675867fbac9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7556" y="1376424"/>
            <a:ext cx="1842770" cy="250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fe5e4ac22413e0125e2a811cd799a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40" y="1688221"/>
            <a:ext cx="2571750" cy="186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123\AppData\Local\Temp\WeChat Files\b33d26c7cb9994c5186f6078cdb6c4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9480" y="3461718"/>
            <a:ext cx="1858645" cy="247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123\AppData\Local\Temp\WeChat Files\0c3061953351339987f248adc40a5f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6869" y="3453088"/>
            <a:ext cx="1858647" cy="263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123\AppData\Local\Temp\WeChat Files\c9181aebc670972fb0d00a22f06b80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14" y="3821882"/>
            <a:ext cx="2532255" cy="186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任务实施：步骤五 仪表检查和校零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2"/>
          </a:xfrm>
        </p:spPr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检查接地电阻测试仪（外观检查、线束检查、开机检查、开路检查、短路检查、绝缘测测。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dec05041c29a4dca973913f869b752a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68" y="1894626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452bbe83b088aa76431ac1380ab03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894625"/>
            <a:ext cx="2495550" cy="17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123\AppData\Local\Temp\WeChat Files\5ff92062fc3849860eaaa42de33915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20" y="1918437"/>
            <a:ext cx="2298700" cy="174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123\AppData\Local\Temp\WeChat Files\2f253fc3567a8857156c49dd98114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2" y="3957487"/>
            <a:ext cx="2686050" cy="184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123\AppData\Local\Temp\WeChat Files\32e50a5b0479462a857237e51ab4ed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957487"/>
            <a:ext cx="2743200" cy="184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123\AppData\Local\Temp\WeChat Files\15f4fbfd177abd2647664c879e4490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957487"/>
            <a:ext cx="2684660" cy="184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步骤六 绝缘垫绝缘性检测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04800" algn="just"/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绝缘垫铺设位置正确且不能有</a:t>
            </a:r>
            <a:r>
              <a:rPr lang="zh-CN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破损</a:t>
            </a:r>
            <a:endParaRPr lang="en-US" altLang="zh-CN" sz="2400" dirty="0" smtClean="0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2400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绝缘垫不能有水或潮湿情况</a:t>
            </a:r>
            <a:endParaRPr lang="zh-CN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测试缘阻值不小于</a:t>
            </a:r>
            <a:r>
              <a:rPr lang="en-US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550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兆欧</a:t>
            </a:r>
            <a:endParaRPr lang="zh-CN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/>
          </a:p>
        </p:txBody>
      </p:sp>
      <p:pic>
        <p:nvPicPr>
          <p:cNvPr id="4" name="图片 3" descr="D:\桌面\jiaocai\理工教材编写要求及分工\ligongzhaopian\图1-1-56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645024"/>
            <a:ext cx="35283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123\AppData\Local\Temp\WeChat Files\08d664f93b17e585823e6b13fcfd19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5024"/>
            <a:ext cx="36004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</a:t>
            </a:r>
            <a:r>
              <a:rPr lang="zh-CN" altLang="en-US" sz="3600" dirty="0" smtClean="0">
                <a:solidFill>
                  <a:prstClr val="black"/>
                </a:solidFill>
              </a:rPr>
              <a:t>步骤七 车辆内外防护用品使用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打开车门，铺设车内三件套，注意，不能损坏三件套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C:\Users\123\AppData\Local\Temp\WeChat Files\76cf800b451eb43e7561d6edd7bf649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276872"/>
            <a:ext cx="6264696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知识准备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08" y="1276589"/>
            <a:ext cx="10526960" cy="460068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           </a:t>
            </a:r>
            <a:r>
              <a:rPr lang="zh-CN" altLang="en-US" dirty="0" smtClean="0"/>
              <a:t>新能源汽车维护场地及工量具准备</a:t>
            </a:r>
            <a:endParaRPr lang="en-US" altLang="zh-CN" dirty="0"/>
          </a:p>
          <a:p>
            <a:r>
              <a:rPr lang="en-US" altLang="zh-CN" dirty="0" smtClean="0"/>
              <a:t>1 </a:t>
            </a:r>
            <a:r>
              <a:rPr lang="zh-CN" altLang="en-US" dirty="0" smtClean="0"/>
              <a:t>场地准备</a:t>
            </a:r>
            <a:endParaRPr lang="en-US" altLang="zh-CN" dirty="0"/>
          </a:p>
          <a:p>
            <a:r>
              <a:rPr lang="zh-CN" altLang="zh-CN" dirty="0" smtClean="0"/>
              <a:t>新能源</a:t>
            </a:r>
            <a:r>
              <a:rPr lang="zh-CN" altLang="zh-CN" dirty="0"/>
              <a:t>汽车涉及高压电系统，对其维护工位有特殊要求，在对新能源汽车进行高压作业时需要有专用的维修工位，并保持清洁、干燥、通风良好并设置绝缘救援杆等应急救援工具。维修作业前请设置安全隔离警示牌，避免无关人员靠近。</a:t>
            </a:r>
            <a:endParaRPr lang="zh-CN" altLang="zh-CN" dirty="0"/>
          </a:p>
          <a:p>
            <a:endParaRPr lang="zh-CN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prstClr val="black"/>
                </a:solidFill>
              </a:rPr>
              <a:t>任务实施：步骤七 车辆内外防护用品使用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 algn="just"/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zh-CN" sz="2400" kern="100" dirty="0">
                <a:solidFill>
                  <a:srgbClr val="00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打开前机舱盖，铺设叶子板布和前格栅布，把挂钩挂到可靠位置，防止脱落。</a:t>
            </a:r>
            <a:endParaRPr lang="zh-CN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 descr="D:\桌面\jiaocai\理工教材编写要求及分工\ligongzhaopian\图1-1-59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420888"/>
            <a:ext cx="6048672" cy="356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案例分析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5065" y="1600200"/>
            <a:ext cx="9726295" cy="4709160"/>
          </a:xfrm>
        </p:spPr>
        <p:txBody>
          <a:bodyPr>
            <a:normAutofit lnSpcReduction="20000"/>
          </a:bodyPr>
          <a:lstStyle/>
          <a:p>
            <a:r>
              <a:rPr altLang="zh-CN" sz="3000" dirty="0" smtClean="0"/>
              <a:t>维护新能源汽车要进行一系列准备,橡胶垫是为保护维修人员安全而专门铺设的绝缘垫,属于场地准备的内容。 除了隔离栏、绝缘垫外,场地准备还包括消防器材、警示</a:t>
            </a:r>
            <a:endParaRPr altLang="zh-CN" sz="3000" dirty="0" smtClean="0"/>
          </a:p>
          <a:p>
            <a:r>
              <a:rPr altLang="zh-CN" sz="3000" dirty="0" smtClean="0"/>
              <a:t>牌等。 除了场地准备,还需要进行防护套装、工具仪器、车辆信息、外检作业和安全等方面的准备。</a:t>
            </a:r>
            <a:endParaRPr altLang="zh-CN" sz="3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08" y="1276590"/>
            <a:ext cx="10526960" cy="4816706"/>
          </a:xfrm>
        </p:spPr>
        <p:txBody>
          <a:bodyPr>
            <a:normAutofit/>
          </a:bodyPr>
          <a:lstStyle/>
          <a:p>
            <a:endParaRPr lang="en-US" altLang="zh-CN" sz="2800" dirty="0" smtClean="0"/>
          </a:p>
          <a:p>
            <a:r>
              <a:rPr lang="en-US" altLang="zh-CN" sz="2800" dirty="0" smtClean="0"/>
              <a:t>1 </a:t>
            </a:r>
            <a:r>
              <a:rPr lang="zh-CN" altLang="en-US" sz="2800" dirty="0" smtClean="0"/>
              <a:t>场地准备</a:t>
            </a:r>
            <a:endParaRPr lang="en-US" altLang="zh-CN" sz="2800" dirty="0" smtClean="0"/>
          </a:p>
          <a:p>
            <a:r>
              <a:rPr lang="zh-CN" altLang="en-US" sz="2800" dirty="0" smtClean="0"/>
              <a:t>新能源汽车</a:t>
            </a:r>
            <a:endParaRPr lang="en-US" altLang="zh-CN" sz="2800" dirty="0" smtClean="0"/>
          </a:p>
          <a:p>
            <a:r>
              <a:rPr lang="zh-CN" altLang="en-US" sz="2800" dirty="0" smtClean="0"/>
              <a:t>维护专用工位</a:t>
            </a:r>
            <a:endParaRPr lang="zh-CN" altLang="zh-CN" sz="2800" dirty="0"/>
          </a:p>
        </p:txBody>
      </p:sp>
      <p:pic>
        <p:nvPicPr>
          <p:cNvPr id="5" name="图片 4" descr="C:\Users\123\AppData\Local\Temp\WeChat Files\8ad49ab96848f4948f827cfa0651522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6" y="1265918"/>
            <a:ext cx="5112567" cy="482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内容占位符 3" descr="C:\Users\123\AppData\Local\Temp\WeChat Files\4d32998204422b4a9021428dccf117c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268760"/>
            <a:ext cx="6264695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94467" y="2411760"/>
            <a:ext cx="3065229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u="sng" dirty="0" smtClean="0"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endParaRPr lang="en-US" altLang="zh-CN" sz="2800" u="sng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维护工位配</a:t>
            </a:r>
            <a:endParaRPr lang="en-US" altLang="zh-CN" sz="2800" b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   绝缘救援杆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内容占位符 3" descr="D:\桌面\jiaocai\理工教材编写要求及分工\ligongzhaopian\图1-1-3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417638"/>
            <a:ext cx="7344816" cy="4891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609600" y="2420888"/>
            <a:ext cx="2318048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人员安全防护套装准备：</a:t>
            </a:r>
            <a:endParaRPr lang="en-US" altLang="zh-CN" sz="2800" b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安全帽、绝缘手套、耐酸碱手套、护目镜、绝缘鞋等。</a:t>
            </a:r>
            <a:r>
              <a:rPr lang="zh-CN" altLang="zh-CN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内容占位符 3" descr="C:\Users\123\AppData\Local\Temp\WeChat Files\00beace3fa54bd25f751fb756c0de88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18311" y="263079"/>
            <a:ext cx="4747666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055441" y="2060848"/>
            <a:ext cx="2146446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常规检测工具套装准备：万用表</a:t>
            </a:r>
            <a:r>
              <a:rPr lang="zh-CN" altLang="en-US" sz="2800" dirty="0" smtClean="0"/>
              <a:t>、手持式示波器、绝缘测试仪、接地电阻测试仪、电脑诊断仪等。</a:t>
            </a:r>
            <a:endParaRPr lang="en-US" altLang="zh-CN" sz="2800" b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内容占位符 3" descr="C:\Users\123\AppData\Local\Temp\WeChat Files\286eb75058e18e3943dc54ba479aafb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196752"/>
            <a:ext cx="828092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94705" y="2780928"/>
            <a:ext cx="203001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一体化集成工具套装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/>
                </a:solidFill>
              </a:rPr>
              <a:t>知识准备</a:t>
            </a:r>
            <a:endParaRPr lang="zh-CN" altLang="en-US" dirty="0"/>
          </a:p>
        </p:txBody>
      </p:sp>
      <p:pic>
        <p:nvPicPr>
          <p:cNvPr id="4" name="Picture 2" descr="1CA019520C6EACFC88959D124830C364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397904"/>
            <a:ext cx="7056784" cy="4896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35360" y="3297738"/>
            <a:ext cx="288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油液回收加注机</a:t>
            </a:r>
            <a:endParaRPr lang="zh-CN" altLang="en-US" sz="2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WZiNzVlYjQxYWY4YzE3MjczMjZkYjVkNzA5Njgy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WPS 演示</Application>
  <PresentationFormat>宽屏</PresentationFormat>
  <Paragraphs>152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26</vt:i4>
      </vt:variant>
      <vt:variant>
        <vt:lpstr>幻灯片标题</vt:lpstr>
      </vt:variant>
      <vt:variant>
        <vt:i4>31</vt:i4>
      </vt:variant>
    </vt:vector>
  </HeadingPairs>
  <TitlesOfParts>
    <vt:vector size="73" baseType="lpstr">
      <vt:lpstr>Arial</vt:lpstr>
      <vt:lpstr>宋体</vt:lpstr>
      <vt:lpstr>Wingdings</vt:lpstr>
      <vt:lpstr>Times New Roman</vt:lpstr>
      <vt:lpstr>等线</vt:lpstr>
      <vt:lpstr>PMingLiU</vt:lpstr>
      <vt:lpstr>PMingLiU-ExtB</vt:lpstr>
      <vt:lpstr>黑体</vt:lpstr>
      <vt:lpstr>微软雅黑</vt:lpstr>
      <vt:lpstr>Arial Unicode MS</vt:lpstr>
      <vt:lpstr>Arial Black</vt:lpstr>
      <vt:lpstr>Calibri</vt:lpstr>
      <vt:lpstr>Arial</vt:lpstr>
      <vt:lpstr>Microsoft Yi Baiti</vt:lpstr>
      <vt:lpstr>Arial Unicode MS</vt:lpstr>
      <vt:lpstr>Times New Roman Regular</vt:lpstr>
      <vt:lpstr>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12_Office 主题​​</vt:lpstr>
      <vt:lpstr>13_Office 主题​​</vt:lpstr>
      <vt:lpstr>14_Office 主题​​</vt:lpstr>
      <vt:lpstr>15_Office 主题​​</vt:lpstr>
      <vt:lpstr>16_Office 主题​​</vt:lpstr>
      <vt:lpstr>17_Office 主题​​</vt:lpstr>
      <vt:lpstr>18_Office 主题​​</vt:lpstr>
      <vt:lpstr>19_Office 主题​​</vt:lpstr>
      <vt:lpstr>20_Office 主题​​</vt:lpstr>
      <vt:lpstr>21_Office 主题​​</vt:lpstr>
      <vt:lpstr>22_Office 主题​​</vt:lpstr>
      <vt:lpstr>23_Office 主题​​</vt:lpstr>
      <vt:lpstr>24_Office 主题​​</vt:lpstr>
      <vt:lpstr>25_Office 主题​​</vt:lpstr>
      <vt:lpstr>26_Office 主题​​</vt:lpstr>
      <vt:lpstr>27_Office 主题​​</vt:lpstr>
      <vt:lpstr>28_Office 主题​​</vt:lpstr>
      <vt:lpstr>29_Office 主题​​</vt:lpstr>
      <vt:lpstr>30_Office 主题​​</vt:lpstr>
      <vt:lpstr>31_Office 主题​​</vt:lpstr>
      <vt:lpstr>          项目一     新能源汽车维护前准备 </vt:lpstr>
      <vt:lpstr>导入案例</vt:lpstr>
      <vt:lpstr>知识准备</vt:lpstr>
      <vt:lpstr>知识准备</vt:lpstr>
      <vt:lpstr>知识准备</vt:lpstr>
      <vt:lpstr>知识准备</vt:lpstr>
      <vt:lpstr>知识准备</vt:lpstr>
      <vt:lpstr>知识准备</vt:lpstr>
      <vt:lpstr>知识准备</vt:lpstr>
      <vt:lpstr>知识准备</vt:lpstr>
      <vt:lpstr>任务实施：步骤一 维护工位检查</vt:lpstr>
      <vt:lpstr>任务实施：步骤一 维护工位检查</vt:lpstr>
      <vt:lpstr>任务实施：步骤一 维护工位检查</vt:lpstr>
      <vt:lpstr>任务实施：步骤二 车辆检查、外伤、钥匙等</vt:lpstr>
      <vt:lpstr>任务实施：步骤二 车辆检查、外伤、钥匙等</vt:lpstr>
      <vt:lpstr>任务实施：步骤二 车辆检查、外伤、钥匙等</vt:lpstr>
      <vt:lpstr>任务实施：步骤三 工具是否到位、工具是否缺失</vt:lpstr>
      <vt:lpstr>任务实施：步骤三 工具是否到位、工具是否缺失</vt:lpstr>
      <vt:lpstr>任务实施：步骤三 工具是否到位、工具是否缺失</vt:lpstr>
      <vt:lpstr>任务实施：步骤三 工具是否到位、工具是否缺失</vt:lpstr>
      <vt:lpstr>任务实施：步骤四 高压防护用品检查</vt:lpstr>
      <vt:lpstr>任务实施：步骤四 高压防护用品检查</vt:lpstr>
      <vt:lpstr>任务实施：步骤四 高压防护用品检查</vt:lpstr>
      <vt:lpstr>任务实施：步骤四 高压防护用品检查</vt:lpstr>
      <vt:lpstr>任务实施：步骤五 仪表检查和校零</vt:lpstr>
      <vt:lpstr>任务实施：步骤五 仪表检查和校零</vt:lpstr>
      <vt:lpstr>任务实施：步骤五 仪表检查和校零</vt:lpstr>
      <vt:lpstr>任务实施：步骤六 绝缘垫绝缘性检测</vt:lpstr>
      <vt:lpstr>任务实施：步骤七 车辆内外防护用品使用</vt:lpstr>
      <vt:lpstr>任务实施：步骤七 车辆内外防护用品使用</vt:lpstr>
      <vt:lpstr>案例分析</vt:lpstr>
    </vt:vector>
  </TitlesOfParts>
  <Company>国防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国防</dc:creator>
  <cp:lastModifiedBy>白露为霜</cp:lastModifiedBy>
  <cp:revision>260</cp:revision>
  <dcterms:created xsi:type="dcterms:W3CDTF">2017-03-23T09:39:00Z</dcterms:created>
  <dcterms:modified xsi:type="dcterms:W3CDTF">2025-03-06T15:42:25Z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778768D7D0144E0D9577D51451D7B6D9_13</vt:lpwstr>
  </property>
</Properties>
</file>